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77733-CD93-43F5-83D7-A685F8AE06E9}" v="128" dt="2026-09-09T14:17:18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vé LESTIENNE" userId="2e5a470b34f4b910" providerId="LiveId" clId="{98C9001A-DD9B-4D30-91FA-00536A4F0444}"/>
    <pc:docChg chg="undo custSel addSld modSld">
      <pc:chgData name="Hervé LESTIENNE" userId="2e5a470b34f4b910" providerId="LiveId" clId="{98C9001A-DD9B-4D30-91FA-00536A4F0444}" dt="2026-09-09T14:17:18.488" v="1067"/>
      <pc:docMkLst>
        <pc:docMk/>
      </pc:docMkLst>
      <pc:sldChg chg="addSp delSp modSp new mod modAnim">
        <pc:chgData name="Hervé LESTIENNE" userId="2e5a470b34f4b910" providerId="LiveId" clId="{98C9001A-DD9B-4D30-91FA-00536A4F0444}" dt="2026-09-09T14:17:10.009" v="1065"/>
        <pc:sldMkLst>
          <pc:docMk/>
          <pc:sldMk cId="1610338619" sldId="257"/>
        </pc:sldMkLst>
        <pc:spChg chg="del">
          <ac:chgData name="Hervé LESTIENNE" userId="2e5a470b34f4b910" providerId="LiveId" clId="{98C9001A-DD9B-4D30-91FA-00536A4F0444}" dt="2026-09-09T13:56:13.121" v="1" actId="478"/>
          <ac:spMkLst>
            <pc:docMk/>
            <pc:sldMk cId="1610338619" sldId="257"/>
            <ac:spMk id="2" creationId="{9C56AA65-FEC0-365C-8B1E-6E891524C8CB}"/>
          </ac:spMkLst>
        </pc:spChg>
        <pc:spChg chg="del">
          <ac:chgData name="Hervé LESTIENNE" userId="2e5a470b34f4b910" providerId="LiveId" clId="{98C9001A-DD9B-4D30-91FA-00536A4F0444}" dt="2026-09-09T13:56:14.546" v="2" actId="478"/>
          <ac:spMkLst>
            <pc:docMk/>
            <pc:sldMk cId="1610338619" sldId="257"/>
            <ac:spMk id="3" creationId="{D2B8EDE1-E559-AEEB-075D-0C298A21627B}"/>
          </ac:spMkLst>
        </pc:spChg>
        <pc:spChg chg="add mod">
          <ac:chgData name="Hervé LESTIENNE" userId="2e5a470b34f4b910" providerId="LiveId" clId="{98C9001A-DD9B-4D30-91FA-00536A4F0444}" dt="2026-09-09T14:16:18.909" v="1058" actId="1076"/>
          <ac:spMkLst>
            <pc:docMk/>
            <pc:sldMk cId="1610338619" sldId="257"/>
            <ac:spMk id="6" creationId="{3F2C5680-5C0A-326B-EB20-9EC9CDFC082A}"/>
          </ac:spMkLst>
        </pc:spChg>
        <pc:spChg chg="add mod">
          <ac:chgData name="Hervé LESTIENNE" userId="2e5a470b34f4b910" providerId="LiveId" clId="{98C9001A-DD9B-4D30-91FA-00536A4F0444}" dt="2026-09-09T14:16:27.139" v="1059" actId="465"/>
          <ac:spMkLst>
            <pc:docMk/>
            <pc:sldMk cId="1610338619" sldId="257"/>
            <ac:spMk id="8" creationId="{D9B9855E-8E39-F5E1-F5E2-694DEE66ADBE}"/>
          </ac:spMkLst>
        </pc:spChg>
        <pc:spChg chg="add mod">
          <ac:chgData name="Hervé LESTIENNE" userId="2e5a470b34f4b910" providerId="LiveId" clId="{98C9001A-DD9B-4D30-91FA-00536A4F0444}" dt="2026-09-09T14:16:13.684" v="1057" actId="20577"/>
          <ac:spMkLst>
            <pc:docMk/>
            <pc:sldMk cId="1610338619" sldId="257"/>
            <ac:spMk id="10" creationId="{40B538D1-98A0-5DA6-B684-C715FABF47B7}"/>
          </ac:spMkLst>
        </pc:spChg>
        <pc:spChg chg="add mod">
          <ac:chgData name="Hervé LESTIENNE" userId="2e5a470b34f4b910" providerId="LiveId" clId="{98C9001A-DD9B-4D30-91FA-00536A4F0444}" dt="2026-09-09T14:08:12.451" v="836" actId="1076"/>
          <ac:spMkLst>
            <pc:docMk/>
            <pc:sldMk cId="1610338619" sldId="257"/>
            <ac:spMk id="12" creationId="{A91099AC-8F8D-2D6A-885E-68C9DA5D6949}"/>
          </ac:spMkLst>
        </pc:spChg>
        <pc:spChg chg="add del mod">
          <ac:chgData name="Hervé LESTIENNE" userId="2e5a470b34f4b910" providerId="LiveId" clId="{98C9001A-DD9B-4D30-91FA-00536A4F0444}" dt="2026-09-09T14:16:50.606" v="1061" actId="478"/>
          <ac:spMkLst>
            <pc:docMk/>
            <pc:sldMk cId="1610338619" sldId="257"/>
            <ac:spMk id="14" creationId="{40B592D9-51E7-1CBE-8955-BD6ACF682B95}"/>
          </ac:spMkLst>
        </pc:spChg>
        <pc:spChg chg="add del mod">
          <ac:chgData name="Hervé LESTIENNE" userId="2e5a470b34f4b910" providerId="LiveId" clId="{98C9001A-DD9B-4D30-91FA-00536A4F0444}" dt="2026-09-09T14:16:52.549" v="1062" actId="478"/>
          <ac:spMkLst>
            <pc:docMk/>
            <pc:sldMk cId="1610338619" sldId="257"/>
            <ac:spMk id="16" creationId="{DF1A9D5C-2544-7624-F2B4-66E96DE89D60}"/>
          </ac:spMkLst>
        </pc:spChg>
        <pc:picChg chg="add mod">
          <ac:chgData name="Hervé LESTIENNE" userId="2e5a470b34f4b910" providerId="LiveId" clId="{98C9001A-DD9B-4D30-91FA-00536A4F0444}" dt="2026-09-09T14:13:23.165" v="997" actId="1076"/>
          <ac:picMkLst>
            <pc:docMk/>
            <pc:sldMk cId="1610338619" sldId="257"/>
            <ac:picMk id="5" creationId="{C9887381-8C30-B7DB-06BC-D0E59151EB50}"/>
          </ac:picMkLst>
        </pc:picChg>
      </pc:sldChg>
      <pc:sldChg chg="add modAnim">
        <pc:chgData name="Hervé LESTIENNE" userId="2e5a470b34f4b910" providerId="LiveId" clId="{98C9001A-DD9B-4D30-91FA-00536A4F0444}" dt="2026-09-09T14:17:18.488" v="1067"/>
        <pc:sldMkLst>
          <pc:docMk/>
          <pc:sldMk cId="2408562836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FC096E-185D-F996-5EE9-3C24E8E2E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90072B-C07B-3EC2-66CA-377ABC647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BB9414-1E83-C4C4-800C-37F8D0BE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619668-DB59-D833-AD69-CFD41AD53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7B676B-AFC5-6C47-AFCA-CFE3A8ED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3641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8A6434-E15D-FF57-DC15-A4EB2E4CE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69FB8F-1CA7-FE59-E3D5-C2CD6D09B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B9C9E8-5400-BA8C-28E0-555BE49DB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DBF95-CCF8-DCAC-8F48-342F52CA1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C93451-8F1B-3C29-8F26-FB2451603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79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2262E-4B5D-5515-0838-CA662E8A2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C54C3C-94D5-CE51-A250-2D76AD522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34405F-CCBC-FD13-DFAE-71136652A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0AF63E-8881-3B44-24F8-FDFFB347C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447263-F2B8-22C7-79B1-29C02B7CF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5085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41F83-8D64-42BF-B2C9-4CCD5EE08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7CD325-EA7A-118A-B956-F588F35E8C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17E5A3-FBF5-37DB-3F38-26C70BEDE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CD705A-5F2D-BF84-061D-1A16197E3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FD85E1-B303-D6FC-2EBB-694E36512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B246DB-5878-8137-0828-134AF40F1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802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56BD4A-0823-A413-AD4A-2ABF58BC5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0148CCF-F6CE-8E84-B9E6-0798F20BA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C261296-FD95-C8CD-E9A7-09A7F86597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C08215-34A3-403D-D720-A5352DE34D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F7A76E8-3C6D-034E-B2EC-8BD13D5091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218F9C8-D209-4783-F031-D15C248A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225ED90-E990-B0AC-8E32-2688CF7A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2A71D0C-26EF-3766-903E-792220578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4433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4427B-1912-AF74-0DC0-9F9012189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48743F-0037-969D-A360-576B7E975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969B936-45FB-4E4B-B082-E4E699AF9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CEBEBC-037A-3D40-DF56-9F4EEE99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007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FC12BB-7FBD-4BFD-7665-CCDE4A84F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75EF112-E6FE-668F-773B-EFAFC2B03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66113B-FDA4-4A15-6ED1-31A4186F2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8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57FF8B-5431-CA60-5E11-E64CB4D37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0031D9-6481-919C-65F3-96B69E40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5053EF1-06A3-72E2-407D-D8FC977E1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43BD68-7FCB-2143-DCE7-1B17BD3F6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DC7A52-B790-EC79-4865-3DD164E9B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E9E2225-E905-68B3-E05F-EAC4361C5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911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766287-8FD8-58EE-A3DD-5C2ACBBD2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8B9D8CC-DB97-0398-CFB3-BD37CF27B9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12488BE-ABC0-D3C2-0599-6D1EB73EC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10074F-6A54-12F3-9509-38D883BC9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CC9520D-B7F3-974F-A2F1-24766508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ECA410-CE08-C0AC-EEA5-4A90AC378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870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54E768-0D55-C307-3CE5-D191F2B0D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C75E71B-CE82-2529-8D32-60CF6BDFCF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844228-09F7-77A5-E503-0759189D2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722229-F609-CAA1-1872-A136BDA24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D2AE10-8029-5E2E-67CC-C6BB97699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05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50EC630-8B4D-8D07-108D-B6E2F1AF84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4DB5A5-C417-E688-CE1F-4B1C99ED1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44CE16-F133-60F0-7F98-47A6AC4A7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C63F3C-104E-2461-8148-E38679A29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59D9BA-2E73-2E7D-04B6-ECF2053E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35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BB83226-A611-A417-97A2-6AF99B75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783C2D-0C15-3D2F-FFC9-D9E1AE887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607DBC-C301-E09B-CC1C-C15DAFB18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221A69-E8AD-4783-BAB6-6EF170F0905B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116A90-ECEC-47AF-2F61-7D253126A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8144AB-B9A7-1B73-D090-9B645752C7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0849F-CD8E-45DF-8921-DF5365DA03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019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5A540D-0057-71D0-CAFA-4B5EAA59EC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10" t="8684" r="54519" b="46732"/>
          <a:stretch>
            <a:fillRect/>
          </a:stretch>
        </p:blipFill>
        <p:spPr bwMode="auto">
          <a:xfrm>
            <a:off x="7424928" y="849883"/>
            <a:ext cx="4679188" cy="56298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2A28E3B-C91C-AB5A-3812-D021F1E59049}"/>
              </a:ext>
            </a:extLst>
          </p:cNvPr>
          <p:cNvSpPr txBox="1"/>
          <p:nvPr/>
        </p:nvSpPr>
        <p:spPr>
          <a:xfrm>
            <a:off x="219456" y="210312"/>
            <a:ext cx="956800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/>
              <a:t>Soient ABCD et CDEF 2 parallélogrammes.</a:t>
            </a:r>
          </a:p>
          <a:p>
            <a:endParaRPr lang="fr-FR" sz="4000" dirty="0"/>
          </a:p>
          <a:p>
            <a:r>
              <a:rPr lang="fr-FR" sz="4000" dirty="0"/>
              <a:t>Que peut-on dire de ABFE ?</a:t>
            </a:r>
          </a:p>
        </p:txBody>
      </p:sp>
    </p:spTree>
    <p:extLst>
      <p:ext uri="{BB962C8B-B14F-4D97-AF65-F5344CB8AC3E}">
        <p14:creationId xmlns:p14="http://schemas.microsoft.com/office/powerpoint/2010/main" val="1046196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9887381-8C30-B7DB-06BC-D0E59151EB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10" t="8684" r="54519" b="46732"/>
          <a:stretch>
            <a:fillRect/>
          </a:stretch>
        </p:blipFill>
        <p:spPr bwMode="auto">
          <a:xfrm>
            <a:off x="8041796" y="34261"/>
            <a:ext cx="2543511" cy="30602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F2C5680-5C0A-326B-EB20-9EC9CDFC082A}"/>
              </a:ext>
            </a:extLst>
          </p:cNvPr>
          <p:cNvSpPr txBox="1"/>
          <p:nvPr/>
        </p:nvSpPr>
        <p:spPr>
          <a:xfrm>
            <a:off x="0" y="666106"/>
            <a:ext cx="7159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 </a:t>
            </a:r>
            <a:r>
              <a:rPr lang="fr-FR" sz="2400" dirty="0">
                <a:solidFill>
                  <a:srgbClr val="FF0000"/>
                </a:solidFill>
              </a:rPr>
              <a:t>Comme ABCD est un parallélogramme, d’après la propriété qui dit « qu’un parallélogramme à ses côtés opposés à supports parallèles  », alors (AB) // (CD).</a:t>
            </a:r>
          </a:p>
          <a:p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 </a:t>
            </a:r>
            <a:r>
              <a:rPr lang="fr-FR" sz="2400" dirty="0">
                <a:solidFill>
                  <a:srgbClr val="FF0000"/>
                </a:solidFill>
              </a:rPr>
              <a:t>On prouve, de même dans CDEF que (CD) // (EF).</a:t>
            </a:r>
          </a:p>
          <a:p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 </a:t>
            </a:r>
            <a:r>
              <a:rPr lang="fr-FR" sz="2400" dirty="0">
                <a:solidFill>
                  <a:srgbClr val="FF0000"/>
                </a:solidFill>
              </a:rPr>
              <a:t>Comme (AB) // (CD) et (CD) // (EF) alors (AB) // (EF).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B9855E-8E39-F5E1-F5E2-694DEE66ADBE}"/>
              </a:ext>
            </a:extLst>
          </p:cNvPr>
          <p:cNvSpPr txBox="1"/>
          <p:nvPr/>
        </p:nvSpPr>
        <p:spPr>
          <a:xfrm>
            <a:off x="0" y="3003156"/>
            <a:ext cx="7050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B050"/>
                </a:solidFill>
                <a:sym typeface="Wingdings" panose="05000000000000000000" pitchFamily="2" charset="2"/>
              </a:rPr>
              <a:t> </a:t>
            </a:r>
            <a:r>
              <a:rPr lang="fr-FR" sz="2400" dirty="0">
                <a:solidFill>
                  <a:srgbClr val="00B050"/>
                </a:solidFill>
              </a:rPr>
              <a:t>Comme ABCD est un parallélogramme, d’après la propriété qui dit « qu’un parallélogramme à ses côtés opposés de même longueur  », alors AB = CD.</a:t>
            </a:r>
          </a:p>
          <a:p>
            <a:r>
              <a:rPr lang="fr-FR" sz="2400" dirty="0">
                <a:solidFill>
                  <a:srgbClr val="00B050"/>
                </a:solidFill>
                <a:sym typeface="Wingdings" panose="05000000000000000000" pitchFamily="2" charset="2"/>
              </a:rPr>
              <a:t> </a:t>
            </a:r>
            <a:r>
              <a:rPr lang="fr-FR" sz="2400" dirty="0">
                <a:solidFill>
                  <a:srgbClr val="00B050"/>
                </a:solidFill>
              </a:rPr>
              <a:t>On prouve, de même dans CDEF que CD = EF.</a:t>
            </a:r>
          </a:p>
          <a:p>
            <a:r>
              <a:rPr lang="fr-FR" sz="2400" dirty="0">
                <a:solidFill>
                  <a:srgbClr val="00B050"/>
                </a:solidFill>
                <a:sym typeface="Wingdings" panose="05000000000000000000" pitchFamily="2" charset="2"/>
              </a:rPr>
              <a:t> </a:t>
            </a:r>
            <a:r>
              <a:rPr lang="fr-FR" sz="2400" dirty="0">
                <a:solidFill>
                  <a:srgbClr val="00B050"/>
                </a:solidFill>
              </a:rPr>
              <a:t>Comme AB = CD et CD = EF alors AB = EF.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0B538D1-98A0-5DA6-B684-C715FABF47B7}"/>
              </a:ext>
            </a:extLst>
          </p:cNvPr>
          <p:cNvSpPr txBox="1"/>
          <p:nvPr/>
        </p:nvSpPr>
        <p:spPr>
          <a:xfrm>
            <a:off x="0" y="4970874"/>
            <a:ext cx="7050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  <a:sym typeface="Wingdings" panose="05000000000000000000" pitchFamily="2" charset="2"/>
              </a:rPr>
              <a:t> </a:t>
            </a:r>
            <a:r>
              <a:rPr lang="fr-FR" sz="2400" dirty="0">
                <a:solidFill>
                  <a:srgbClr val="0070C0"/>
                </a:solidFill>
              </a:rPr>
              <a:t>Comme (AB) // (EF) et AB = EF, d’après la propriété qui dit « qu’un quadrilatère qui a des côtés opposés parallèles et de même longueur alors c’est un parallélogramme » donc </a:t>
            </a:r>
            <a:r>
              <a:rPr lang="fr-FR" sz="2400" b="1" dirty="0">
                <a:solidFill>
                  <a:srgbClr val="0070C0"/>
                </a:solidFill>
              </a:rPr>
              <a:t>ABFE est un parallélogramme</a:t>
            </a:r>
            <a:r>
              <a:rPr lang="fr-FR" sz="24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91099AC-8F8D-2D6A-885E-68C9DA5D6949}"/>
              </a:ext>
            </a:extLst>
          </p:cNvPr>
          <p:cNvSpPr txBox="1"/>
          <p:nvPr/>
        </p:nvSpPr>
        <p:spPr>
          <a:xfrm>
            <a:off x="1099692" y="25078"/>
            <a:ext cx="571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Démonstration géométrique</a:t>
            </a:r>
          </a:p>
        </p:txBody>
      </p:sp>
    </p:spTree>
    <p:extLst>
      <p:ext uri="{BB962C8B-B14F-4D97-AF65-F5344CB8AC3E}">
        <p14:creationId xmlns:p14="http://schemas.microsoft.com/office/powerpoint/2010/main" val="161033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81FC3-14AD-3AB4-CA2D-480F5CF3F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B0CD288-405E-235F-0E85-B5AAE4B93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10" t="8684" r="54519" b="46732"/>
          <a:stretch>
            <a:fillRect/>
          </a:stretch>
        </p:blipFill>
        <p:spPr bwMode="auto">
          <a:xfrm>
            <a:off x="8041796" y="34261"/>
            <a:ext cx="2543511" cy="30602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69F5573-5D18-8580-D164-77B784E034A0}"/>
              </a:ext>
            </a:extLst>
          </p:cNvPr>
          <p:cNvSpPr txBox="1"/>
          <p:nvPr/>
        </p:nvSpPr>
        <p:spPr>
          <a:xfrm>
            <a:off x="0" y="666106"/>
            <a:ext cx="71597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 </a:t>
            </a:r>
            <a:r>
              <a:rPr lang="fr-FR" sz="2400" dirty="0">
                <a:solidFill>
                  <a:srgbClr val="FF0000"/>
                </a:solidFill>
              </a:rPr>
              <a:t>Comme ABCD est un parallélogramme, d’après la propriété qui dit « qu’un parallélogramme à ses côtés opposés à supports parallèles  », alors (AB) // (CD).</a:t>
            </a:r>
          </a:p>
          <a:p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 </a:t>
            </a:r>
            <a:r>
              <a:rPr lang="fr-FR" sz="2400" dirty="0">
                <a:solidFill>
                  <a:srgbClr val="FF0000"/>
                </a:solidFill>
              </a:rPr>
              <a:t>On prouve, de même dans CDEF que (CD) // (EF).</a:t>
            </a:r>
          </a:p>
          <a:p>
            <a:r>
              <a:rPr lang="fr-FR" sz="2400" dirty="0">
                <a:solidFill>
                  <a:srgbClr val="FF0000"/>
                </a:solidFill>
                <a:sym typeface="Wingdings" panose="05000000000000000000" pitchFamily="2" charset="2"/>
              </a:rPr>
              <a:t> </a:t>
            </a:r>
            <a:r>
              <a:rPr lang="fr-FR" sz="2400" dirty="0">
                <a:solidFill>
                  <a:srgbClr val="FF0000"/>
                </a:solidFill>
              </a:rPr>
              <a:t>Comme (AB) // (CD) et (CD) // (EF) alors (AB) // (EF).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89D89B-B407-E889-2BD4-F51BE929E924}"/>
              </a:ext>
            </a:extLst>
          </p:cNvPr>
          <p:cNvSpPr txBox="1"/>
          <p:nvPr/>
        </p:nvSpPr>
        <p:spPr>
          <a:xfrm>
            <a:off x="0" y="3003156"/>
            <a:ext cx="7050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B050"/>
                </a:solidFill>
                <a:sym typeface="Wingdings" panose="05000000000000000000" pitchFamily="2" charset="2"/>
              </a:rPr>
              <a:t> </a:t>
            </a:r>
            <a:r>
              <a:rPr lang="fr-FR" sz="2400" dirty="0">
                <a:solidFill>
                  <a:srgbClr val="00B050"/>
                </a:solidFill>
              </a:rPr>
              <a:t>Comme ABCD est un parallélogramme, d’après la propriété qui dit « qu’un parallélogramme à ses côtés opposés de même longueur  », alors AB = CD.</a:t>
            </a:r>
          </a:p>
          <a:p>
            <a:r>
              <a:rPr lang="fr-FR" sz="2400" dirty="0">
                <a:solidFill>
                  <a:srgbClr val="00B050"/>
                </a:solidFill>
                <a:sym typeface="Wingdings" panose="05000000000000000000" pitchFamily="2" charset="2"/>
              </a:rPr>
              <a:t> </a:t>
            </a:r>
            <a:r>
              <a:rPr lang="fr-FR" sz="2400" dirty="0">
                <a:solidFill>
                  <a:srgbClr val="00B050"/>
                </a:solidFill>
              </a:rPr>
              <a:t>On prouve, de même dans CDEF que CD = EF.</a:t>
            </a:r>
          </a:p>
          <a:p>
            <a:r>
              <a:rPr lang="fr-FR" sz="2400" dirty="0">
                <a:solidFill>
                  <a:srgbClr val="00B050"/>
                </a:solidFill>
                <a:sym typeface="Wingdings" panose="05000000000000000000" pitchFamily="2" charset="2"/>
              </a:rPr>
              <a:t> </a:t>
            </a:r>
            <a:r>
              <a:rPr lang="fr-FR" sz="2400" dirty="0">
                <a:solidFill>
                  <a:srgbClr val="00B050"/>
                </a:solidFill>
              </a:rPr>
              <a:t>Comme AB = CD et CD = EF alors AB = EF.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EC91FFF-7513-FF74-89E5-E5F75FAD41AA}"/>
              </a:ext>
            </a:extLst>
          </p:cNvPr>
          <p:cNvSpPr txBox="1"/>
          <p:nvPr/>
        </p:nvSpPr>
        <p:spPr>
          <a:xfrm>
            <a:off x="0" y="4970874"/>
            <a:ext cx="7050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70C0"/>
                </a:solidFill>
                <a:sym typeface="Wingdings" panose="05000000000000000000" pitchFamily="2" charset="2"/>
              </a:rPr>
              <a:t> </a:t>
            </a:r>
            <a:r>
              <a:rPr lang="fr-FR" sz="2400" dirty="0">
                <a:solidFill>
                  <a:srgbClr val="0070C0"/>
                </a:solidFill>
              </a:rPr>
              <a:t>Comme (AB) // (EF) et AB = EF, d’après la propriété qui dit « qu’un quadrilatère qui a des côtés opposés parallèles et de même longueur alors c’est un parallélogramme » donc </a:t>
            </a:r>
            <a:r>
              <a:rPr lang="fr-FR" sz="2400" b="1" dirty="0">
                <a:solidFill>
                  <a:srgbClr val="0070C0"/>
                </a:solidFill>
              </a:rPr>
              <a:t>ABFE est un parallélogramme</a:t>
            </a:r>
            <a:r>
              <a:rPr lang="fr-FR" sz="24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A8FA4E-4777-4173-C74E-CF94E9B579D0}"/>
              </a:ext>
            </a:extLst>
          </p:cNvPr>
          <p:cNvSpPr txBox="1"/>
          <p:nvPr/>
        </p:nvSpPr>
        <p:spPr>
          <a:xfrm>
            <a:off x="1099692" y="25078"/>
            <a:ext cx="5712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Démonstration géométrique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0374CD5-0F3E-5DFD-D086-3B98B0286827}"/>
              </a:ext>
            </a:extLst>
          </p:cNvPr>
          <p:cNvSpPr txBox="1"/>
          <p:nvPr/>
        </p:nvSpPr>
        <p:spPr>
          <a:xfrm>
            <a:off x="7050024" y="2956014"/>
            <a:ext cx="5212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latin typeface="Arial" panose="020B0604020202020204" pitchFamily="34" charset="0"/>
                <a:cs typeface="Arial" panose="020B0604020202020204" pitchFamily="34" charset="0"/>
              </a:rPr>
              <a:t>Démonstration vectorielle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F796DFB-F355-1D54-E91E-27554A899C06}"/>
                  </a:ext>
                </a:extLst>
              </p:cNvPr>
              <p:cNvSpPr txBox="1"/>
              <p:nvPr/>
            </p:nvSpPr>
            <p:spPr>
              <a:xfrm>
                <a:off x="7050024" y="3540789"/>
                <a:ext cx="5141976" cy="29136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  <a:sym typeface="Wingdings" panose="05000000000000000000" pitchFamily="2" charset="2"/>
                  </a:rPr>
                  <a:t> </a:t>
                </a:r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</a:rPr>
                  <a:t>Comme ABCD est un parallélogramme alors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acc>
                    <m:r>
                      <a:rPr lang="fr-FR" sz="2400" b="0" i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DC</m:t>
                        </m:r>
                      </m:e>
                    </m:acc>
                  </m:oMath>
                </a14:m>
                <a:endParaRPr lang="fr-FR" sz="2400" b="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  <a:sym typeface="Wingdings" panose="05000000000000000000" pitchFamily="2" charset="2"/>
                  </a:rPr>
                  <a:t> </a:t>
                </a:r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</a:rPr>
                  <a:t>On prouve, de même, que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DC</m:t>
                        </m:r>
                      </m:e>
                    </m:acc>
                    <m:r>
                      <a:rPr lang="fr-FR" sz="240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EF</m:t>
                        </m:r>
                      </m:e>
                    </m:acc>
                  </m:oMath>
                </a14:m>
                <a:endParaRPr lang="fr-FR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  <a:sym typeface="Wingdings" panose="05000000000000000000" pitchFamily="2" charset="2"/>
                  </a:rPr>
                  <a:t> </a:t>
                </a:r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</a:rPr>
                  <a:t>Comme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acc>
                    <m:r>
                      <a:rPr lang="fr-FR" sz="2400" b="0" i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DC</m:t>
                        </m:r>
                      </m:e>
                    </m:acc>
                  </m:oMath>
                </a14:m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</a:rPr>
                  <a:t> et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DC</m:t>
                        </m:r>
                      </m:e>
                    </m:acc>
                    <m:r>
                      <a:rPr lang="fr-FR" sz="240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EF</m:t>
                        </m:r>
                      </m:e>
                    </m:acc>
                  </m:oMath>
                </a14:m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</a:rPr>
                  <a:t> alors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acc>
                    <m:r>
                      <a:rPr lang="fr-FR" sz="240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EF</m:t>
                        </m:r>
                      </m:e>
                    </m:acc>
                  </m:oMath>
                </a14:m>
                <a:endParaRPr lang="fr-FR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  <a:sym typeface="Wingdings" panose="05000000000000000000" pitchFamily="2" charset="2"/>
                  </a:rPr>
                  <a:t> </a:t>
                </a:r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</a:rPr>
                  <a:t>Comme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acc>
                    <m:r>
                      <a:rPr lang="fr-FR" sz="240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EF</m:t>
                        </m:r>
                      </m:e>
                    </m:acc>
                  </m:oMath>
                </a14:m>
                <a:r>
                  <a:rPr lang="fr-FR" sz="2400" dirty="0">
                    <a:solidFill>
                      <a:schemeClr val="accent2">
                        <a:lumMod val="75000"/>
                      </a:schemeClr>
                    </a:solidFill>
                  </a:rPr>
                  <a:t> alors ABFE est un parallélogramme</a:t>
                </a:r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F796DFB-F355-1D54-E91E-27554A899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0024" y="3540789"/>
                <a:ext cx="5141976" cy="2913618"/>
              </a:xfrm>
              <a:prstGeom prst="rect">
                <a:avLst/>
              </a:prstGeom>
              <a:blipFill>
                <a:blip r:embed="rId3"/>
                <a:stretch>
                  <a:fillRect l="-1898" t="-1883" r="-2610" b="-376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856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403</Words>
  <Application>Microsoft Office PowerPoint</Application>
  <PresentationFormat>Grand écran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Cambria Math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Hervé LESTIENNE</dc:creator>
  <cp:lastModifiedBy>Hervé LESTIENNE</cp:lastModifiedBy>
  <cp:revision>1</cp:revision>
  <dcterms:created xsi:type="dcterms:W3CDTF">2026-09-09T13:54:02Z</dcterms:created>
  <dcterms:modified xsi:type="dcterms:W3CDTF">2026-09-09T14:17:19Z</dcterms:modified>
</cp:coreProperties>
</file>