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00FF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71" autoAdjust="0"/>
    <p:restoredTop sz="94660"/>
  </p:normalViewPr>
  <p:slideViewPr>
    <p:cSldViewPr snapToGrid="0">
      <p:cViewPr varScale="1">
        <p:scale>
          <a:sx n="76" d="100"/>
          <a:sy n="76" d="100"/>
        </p:scale>
        <p:origin x="2054" y="28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rvé LESTIENNE" userId="2e5a470b34f4b910" providerId="LiveId" clId="{98C9001A-DD9B-4D30-91FA-00536A4F0444}"/>
    <pc:docChg chg="delSld">
      <pc:chgData name="Hervé LESTIENNE" userId="2e5a470b34f4b910" providerId="LiveId" clId="{98C9001A-DD9B-4D30-91FA-00536A4F0444}" dt="2025-09-21T16:07:31.057" v="0" actId="47"/>
      <pc:docMkLst>
        <pc:docMk/>
      </pc:docMkLst>
      <pc:sldChg chg="del">
        <pc:chgData name="Hervé LESTIENNE" userId="2e5a470b34f4b910" providerId="LiveId" clId="{98C9001A-DD9B-4D30-91FA-00536A4F0444}" dt="2025-09-21T16:07:31.057" v="0" actId="47"/>
        <pc:sldMkLst>
          <pc:docMk/>
          <pc:sldMk cId="0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11739AA-7F0B-A6F5-C559-B1D05BA08D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0DE84C-AEA6-CFFB-1289-8AB6164104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BE2C8C6-A741-B48D-0BC9-6B2B758A2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2ABE4-15B7-41D9-AF06-BFB20EA51CD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77554696"/>
      </p:ext>
    </p:extLst>
  </p:cSld>
  <p:clrMapOvr>
    <a:masterClrMapping/>
  </p:clrMapOvr>
  <p:transition spd="slow" advClick="0" advTm="4000"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91E3AF-4EFB-7A60-A872-FAFF6D9C73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4F450F-CBA9-5105-73C2-79A0B1369CB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1F6622-931C-3236-E70A-0B884E854A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69B23-52FA-4C12-889A-D6F0C22843B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50803375"/>
      </p:ext>
    </p:extLst>
  </p:cSld>
  <p:clrMapOvr>
    <a:masterClrMapping/>
  </p:clrMapOvr>
  <p:transition spd="slow" advClick="0" advTm="4000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68EB28F-17AB-B3E9-2C50-7BC29C3C31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8554F8-7CA5-1508-09FF-315CC5AF6D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BB979C-DEE6-AA76-E342-8E2EE7C00D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A7D45-DDF4-4F02-A686-7C99FBC7E45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85900404"/>
      </p:ext>
    </p:extLst>
  </p:cSld>
  <p:clrMapOvr>
    <a:masterClrMapping/>
  </p:clrMapOvr>
  <p:transition spd="slow" advClick="0" advTm="4000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B28D5B1-DB73-82CE-1AC2-A03378359D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769CB5-4493-AC12-CD0A-0D54CB60E2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94BA7C-56A3-0A83-0B6A-650F71D63B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D1E50-C14F-477F-81B2-C171BF9485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6503141"/>
      </p:ext>
    </p:extLst>
  </p:cSld>
  <p:clrMapOvr>
    <a:masterClrMapping/>
  </p:clrMapOvr>
  <p:transition spd="slow" advClick="0" advTm="4000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44B7BDA-C45F-527F-7A29-5364C8F1F7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2C19DD-FBEA-141A-8E5E-C22154D4AA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A78C31-1210-6342-E47E-1FA2A44E67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15D73-3752-43DD-A75F-0B843FEF992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92279444"/>
      </p:ext>
    </p:extLst>
  </p:cSld>
  <p:clrMapOvr>
    <a:masterClrMapping/>
  </p:clrMapOvr>
  <p:transition spd="slow" advClick="0" advTm="4000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131ED1-5F6E-FEE6-A4F5-67E125C689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9C0424-1B84-BEF9-7666-F161A1B65D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E2453B-A373-2D11-1895-753FF57EA7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FB385-8433-480B-A4AD-9884AB6D02B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14898730"/>
      </p:ext>
    </p:extLst>
  </p:cSld>
  <p:clrMapOvr>
    <a:masterClrMapping/>
  </p:clrMapOvr>
  <p:transition spd="slow" advClick="0" advTm="4000"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6452BEF-5B99-5F1F-68BD-08782AB9A1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DB39A8A-63B9-8746-4CE1-7885E4F1FC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30B3B73-81FC-2E47-2DFE-E2C4B9F7A6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BFCE4-8BC5-4540-BB8E-B0D1507230C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7559471"/>
      </p:ext>
    </p:extLst>
  </p:cSld>
  <p:clrMapOvr>
    <a:masterClrMapping/>
  </p:clrMapOvr>
  <p:transition spd="slow" advClick="0" advTm="4000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F6584B7-D80E-3280-5931-7EC8332119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285418-1C43-C0DD-1851-841815431D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C5D73C6-B3BE-4120-177C-2734CC0115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BC702-2CEF-4281-BA19-41F573C2421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01029163"/>
      </p:ext>
    </p:extLst>
  </p:cSld>
  <p:clrMapOvr>
    <a:masterClrMapping/>
  </p:clrMapOvr>
  <p:transition spd="slow" advClick="0" advTm="4000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F9D8707-08D0-160F-CD92-638FD92356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EA7FB80-695D-A4E0-D593-4EFEF4A6E4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94300D-AE85-22DB-4EB1-9D01022F4E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6A7DE-ABF5-480B-B74F-AC5C28FB7B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66641746"/>
      </p:ext>
    </p:extLst>
  </p:cSld>
  <p:clrMapOvr>
    <a:masterClrMapping/>
  </p:clrMapOvr>
  <p:transition spd="slow" advClick="0" advTm="4000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36279B-AC88-79F5-2CA2-2422EEFC82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68785A-013A-A2D9-5F2F-0FBB5B3ECD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4C0D97-DE69-5740-2B50-DA1B966133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36ADA7-79A9-42F9-8FD3-BE1970DB675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80115695"/>
      </p:ext>
    </p:extLst>
  </p:cSld>
  <p:clrMapOvr>
    <a:masterClrMapping/>
  </p:clrMapOvr>
  <p:transition spd="slow" advClick="0" advTm="4000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CCB173-6EDF-851F-0168-BD4DE45304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036234-CFDD-704E-0919-2DFC82FC09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262821-B28A-54FC-960A-537A83C801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00994-77E5-435B-919C-2EF4D63F1D3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2371684"/>
      </p:ext>
    </p:extLst>
  </p:cSld>
  <p:clrMapOvr>
    <a:masterClrMapping/>
  </p:clrMapOvr>
  <p:transition spd="slow" advClick="0" advTm="4000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524D910-78DC-121B-D95C-83B6DD576E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3795401-C2BC-B8CE-B4D5-5D55D84F39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8AA2828-2D9E-4E3E-2477-2F03FEDC12E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BAA9632-AD7B-F843-A28A-A18DD99652A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057A895-FBF3-FEC2-EC1A-A6BB888D57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6212B51-5D64-4007-83D3-E6D00A55111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4000">
    <p:push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>
            <a:extLst>
              <a:ext uri="{FF2B5EF4-FFF2-40B4-BE49-F238E27FC236}">
                <a16:creationId xmlns:a16="http://schemas.microsoft.com/office/drawing/2014/main" id="{FF51E224-205C-DE54-C458-1C9D7F6A6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0"/>
            <a:ext cx="52070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rgbClr val="660066"/>
                </a:solidFill>
              </a:rPr>
              <a:t>Symétrie axiale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/>
              <a:t>Trace le symétrique de la figure noire par rapport à la droite (d).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AF90C8F-504F-44AC-E5B2-77BB44968D2C}"/>
              </a:ext>
            </a:extLst>
          </p:cNvPr>
          <p:cNvCxnSpPr/>
          <p:nvPr/>
        </p:nvCxnSpPr>
        <p:spPr>
          <a:xfrm>
            <a:off x="827088" y="3429000"/>
            <a:ext cx="17287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15B0A441-9370-5233-C5CF-2A276F05D686}"/>
              </a:ext>
            </a:extLst>
          </p:cNvPr>
          <p:cNvCxnSpPr/>
          <p:nvPr/>
        </p:nvCxnSpPr>
        <p:spPr>
          <a:xfrm flipV="1">
            <a:off x="2555875" y="1700213"/>
            <a:ext cx="0" cy="17287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14EABBC-BC1E-E7C1-3B54-E96B24A8790F}"/>
              </a:ext>
            </a:extLst>
          </p:cNvPr>
          <p:cNvCxnSpPr/>
          <p:nvPr/>
        </p:nvCxnSpPr>
        <p:spPr>
          <a:xfrm>
            <a:off x="827088" y="1700213"/>
            <a:ext cx="17287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9A964EF1-AD39-D8AD-2120-50066C5A8576}"/>
              </a:ext>
            </a:extLst>
          </p:cNvPr>
          <p:cNvCxnSpPr/>
          <p:nvPr/>
        </p:nvCxnSpPr>
        <p:spPr>
          <a:xfrm flipV="1">
            <a:off x="827088" y="1700213"/>
            <a:ext cx="0" cy="17287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812565E0-DEBA-5EFF-051F-E5862C2A7626}"/>
              </a:ext>
            </a:extLst>
          </p:cNvPr>
          <p:cNvCxnSpPr/>
          <p:nvPr/>
        </p:nvCxnSpPr>
        <p:spPr>
          <a:xfrm flipH="1">
            <a:off x="827088" y="1700213"/>
            <a:ext cx="1728787" cy="17287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4023BFEC-2C73-1101-013C-000B64CD3898}"/>
              </a:ext>
            </a:extLst>
          </p:cNvPr>
          <p:cNvCxnSpPr/>
          <p:nvPr/>
        </p:nvCxnSpPr>
        <p:spPr>
          <a:xfrm flipH="1" flipV="1">
            <a:off x="827088" y="1700213"/>
            <a:ext cx="865187" cy="865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c 21">
            <a:extLst>
              <a:ext uri="{FF2B5EF4-FFF2-40B4-BE49-F238E27FC236}">
                <a16:creationId xmlns:a16="http://schemas.microsoft.com/office/drawing/2014/main" id="{526921F4-0C98-B00B-7434-BB335AA0924C}"/>
              </a:ext>
            </a:extLst>
          </p:cNvPr>
          <p:cNvSpPr/>
          <p:nvPr/>
        </p:nvSpPr>
        <p:spPr>
          <a:xfrm>
            <a:off x="900113" y="836613"/>
            <a:ext cx="1655762" cy="1584325"/>
          </a:xfrm>
          <a:prstGeom prst="arc">
            <a:avLst>
              <a:gd name="adj1" fmla="val 16135040"/>
              <a:gd name="adj2" fmla="val 23303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2BFC12DA-2059-EF21-5AC1-3994CB2E9096}"/>
              </a:ext>
            </a:extLst>
          </p:cNvPr>
          <p:cNvSpPr/>
          <p:nvPr/>
        </p:nvSpPr>
        <p:spPr>
          <a:xfrm>
            <a:off x="827088" y="836613"/>
            <a:ext cx="1800225" cy="1655762"/>
          </a:xfrm>
          <a:prstGeom prst="arc">
            <a:avLst>
              <a:gd name="adj1" fmla="val 10600261"/>
              <a:gd name="adj2" fmla="val 1618995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8CDA4A2B-1A92-A0E7-9874-06FAF58AE03B}"/>
              </a:ext>
            </a:extLst>
          </p:cNvPr>
          <p:cNvCxnSpPr/>
          <p:nvPr/>
        </p:nvCxnSpPr>
        <p:spPr>
          <a:xfrm flipV="1">
            <a:off x="2916238" y="620713"/>
            <a:ext cx="2160587" cy="554513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0" name="ZoneTexte 26">
            <a:extLst>
              <a:ext uri="{FF2B5EF4-FFF2-40B4-BE49-F238E27FC236}">
                <a16:creationId xmlns:a16="http://schemas.microsoft.com/office/drawing/2014/main" id="{6956AB60-55D0-1196-3D14-1924B076E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3294063"/>
            <a:ext cx="338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</a:t>
            </a:r>
          </a:p>
        </p:txBody>
      </p:sp>
      <p:sp>
        <p:nvSpPr>
          <p:cNvPr id="2061" name="ZoneTexte 29">
            <a:extLst>
              <a:ext uri="{FF2B5EF4-FFF2-40B4-BE49-F238E27FC236}">
                <a16:creationId xmlns:a16="http://schemas.microsoft.com/office/drawing/2014/main" id="{DDF7B3F5-83BC-B216-4F09-872B74196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5400" y="3395663"/>
            <a:ext cx="338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B</a:t>
            </a:r>
          </a:p>
        </p:txBody>
      </p:sp>
      <p:sp>
        <p:nvSpPr>
          <p:cNvPr id="2062" name="ZoneTexte 30">
            <a:extLst>
              <a:ext uri="{FF2B5EF4-FFF2-40B4-BE49-F238E27FC236}">
                <a16:creationId xmlns:a16="http://schemas.microsoft.com/office/drawing/2014/main" id="{228C9CD7-28B3-AE33-FFD2-46E13EC6A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7938" y="1371600"/>
            <a:ext cx="352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C</a:t>
            </a:r>
          </a:p>
        </p:txBody>
      </p:sp>
      <p:sp>
        <p:nvSpPr>
          <p:cNvPr id="2063" name="ZoneTexte 31">
            <a:extLst>
              <a:ext uri="{FF2B5EF4-FFF2-40B4-BE49-F238E27FC236}">
                <a16:creationId xmlns:a16="http://schemas.microsoft.com/office/drawing/2014/main" id="{5D967FD7-CB3C-C287-F886-45D9B2D48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1389063"/>
            <a:ext cx="350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</a:t>
            </a:r>
          </a:p>
        </p:txBody>
      </p:sp>
      <p:sp>
        <p:nvSpPr>
          <p:cNvPr id="2064" name="ZoneTexte 32">
            <a:extLst>
              <a:ext uri="{FF2B5EF4-FFF2-40B4-BE49-F238E27FC236}">
                <a16:creationId xmlns:a16="http://schemas.microsoft.com/office/drawing/2014/main" id="{DD8E3C3C-6CD9-D78C-3232-1B9079EC0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8938" y="2481263"/>
            <a:ext cx="377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M</a:t>
            </a:r>
          </a:p>
        </p:txBody>
      </p:sp>
      <p:sp>
        <p:nvSpPr>
          <p:cNvPr id="2065" name="ZoneTexte 33">
            <a:extLst>
              <a:ext uri="{FF2B5EF4-FFF2-40B4-BE49-F238E27FC236}">
                <a16:creationId xmlns:a16="http://schemas.microsoft.com/office/drawing/2014/main" id="{F8597ADC-6702-AACA-7431-15520258C4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0" y="1219200"/>
            <a:ext cx="352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x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73B6BA3B-1CB1-AB56-D241-2A993A294487}"/>
              </a:ext>
            </a:extLst>
          </p:cNvPr>
          <p:cNvCxnSpPr/>
          <p:nvPr/>
        </p:nvCxnSpPr>
        <p:spPr>
          <a:xfrm flipV="1">
            <a:off x="6283325" y="4311650"/>
            <a:ext cx="1158875" cy="12573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23E1FF3F-8F21-EF98-8ECA-976FC6F5DC7E}"/>
              </a:ext>
            </a:extLst>
          </p:cNvPr>
          <p:cNvCxnSpPr/>
          <p:nvPr/>
        </p:nvCxnSpPr>
        <p:spPr>
          <a:xfrm flipH="1" flipV="1">
            <a:off x="6184900" y="3111500"/>
            <a:ext cx="1257300" cy="1193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C608ACAA-8851-23B6-0FB4-B5EE11EE7F42}"/>
              </a:ext>
            </a:extLst>
          </p:cNvPr>
          <p:cNvCxnSpPr/>
          <p:nvPr/>
        </p:nvCxnSpPr>
        <p:spPr>
          <a:xfrm flipV="1">
            <a:off x="5010150" y="3117850"/>
            <a:ext cx="1187450" cy="12763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6CBB08B3-6299-7396-630B-77249F432484}"/>
              </a:ext>
            </a:extLst>
          </p:cNvPr>
          <p:cNvCxnSpPr/>
          <p:nvPr/>
        </p:nvCxnSpPr>
        <p:spPr>
          <a:xfrm flipH="1" flipV="1">
            <a:off x="5010150" y="4381500"/>
            <a:ext cx="1270000" cy="11874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7E62EAC5-31AF-5662-C167-3C40CC63A990}"/>
              </a:ext>
            </a:extLst>
          </p:cNvPr>
          <p:cNvCxnSpPr/>
          <p:nvPr/>
        </p:nvCxnSpPr>
        <p:spPr>
          <a:xfrm flipH="1" flipV="1">
            <a:off x="6178550" y="3124200"/>
            <a:ext cx="95250" cy="24320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278618F2-2E1E-16F6-058E-4D67D6304AC7}"/>
              </a:ext>
            </a:extLst>
          </p:cNvPr>
          <p:cNvCxnSpPr/>
          <p:nvPr/>
        </p:nvCxnSpPr>
        <p:spPr>
          <a:xfrm flipH="1">
            <a:off x="6229350" y="4311650"/>
            <a:ext cx="1212850" cy="63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Arc 50">
            <a:extLst>
              <a:ext uri="{FF2B5EF4-FFF2-40B4-BE49-F238E27FC236}">
                <a16:creationId xmlns:a16="http://schemas.microsoft.com/office/drawing/2014/main" id="{F935329D-CED8-2543-6E03-CC9276CCE9C2}"/>
              </a:ext>
            </a:extLst>
          </p:cNvPr>
          <p:cNvSpPr/>
          <p:nvPr/>
        </p:nvSpPr>
        <p:spPr>
          <a:xfrm rot="2510051">
            <a:off x="6053138" y="2886075"/>
            <a:ext cx="1674812" cy="1584325"/>
          </a:xfrm>
          <a:prstGeom prst="arc">
            <a:avLst>
              <a:gd name="adj1" fmla="val 16239824"/>
              <a:gd name="adj2" fmla="val 336408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52" name="Arc 51">
            <a:extLst>
              <a:ext uri="{FF2B5EF4-FFF2-40B4-BE49-F238E27FC236}">
                <a16:creationId xmlns:a16="http://schemas.microsoft.com/office/drawing/2014/main" id="{C4AB55BC-B019-19BA-50F5-47520A49F446}"/>
              </a:ext>
            </a:extLst>
          </p:cNvPr>
          <p:cNvSpPr/>
          <p:nvPr/>
        </p:nvSpPr>
        <p:spPr>
          <a:xfrm rot="2510051">
            <a:off x="5983288" y="2887663"/>
            <a:ext cx="1800225" cy="1655762"/>
          </a:xfrm>
          <a:prstGeom prst="arc">
            <a:avLst>
              <a:gd name="adj1" fmla="val 10600261"/>
              <a:gd name="adj2" fmla="val 1618995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51BA1F68-9AAE-7AC7-6372-5E51DB95E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500" y="5554663"/>
            <a:ext cx="3825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A’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F6C106E8-ACC4-49D5-636D-F5752D8AF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4373563"/>
            <a:ext cx="390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B’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763A8FE6-FA58-B325-1E03-DE959ECA3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0" y="2817813"/>
            <a:ext cx="403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C’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12600451-7CCC-BB3A-837F-B9BBBCD862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5850" y="4183063"/>
            <a:ext cx="403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D’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F6B4D4F0-4622-40FB-752B-1D6D2B65F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6600" y="4100513"/>
            <a:ext cx="428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M’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7BC822BC-A6C4-8C27-2A4D-856C04A13D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3259138"/>
            <a:ext cx="4016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N’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080" name="ZoneTexte 59">
            <a:extLst>
              <a:ext uri="{FF2B5EF4-FFF2-40B4-BE49-F238E27FC236}">
                <a16:creationId xmlns:a16="http://schemas.microsoft.com/office/drawing/2014/main" id="{CA410A1B-8E92-3D57-79EC-BA1BFF4B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8400" y="652463"/>
            <a:ext cx="466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F0"/>
                </a:solidFill>
              </a:rPr>
              <a:t>(d)</a:t>
            </a:r>
          </a:p>
        </p:txBody>
      </p: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E5CF443E-167C-9FEE-CA1A-90C87EE128FC}"/>
              </a:ext>
            </a:extLst>
          </p:cNvPr>
          <p:cNvCxnSpPr/>
          <p:nvPr/>
        </p:nvCxnSpPr>
        <p:spPr>
          <a:xfrm>
            <a:off x="2571750" y="3429000"/>
            <a:ext cx="2432050" cy="946150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ZoneTexte 62">
            <a:extLst>
              <a:ext uri="{FF2B5EF4-FFF2-40B4-BE49-F238E27FC236}">
                <a16:creationId xmlns:a16="http://schemas.microsoft.com/office/drawing/2014/main" id="{DB2D9CF0-810C-D5A7-55EF-C5E23976792C}"/>
              </a:ext>
            </a:extLst>
          </p:cNvPr>
          <p:cNvSpPr txBox="1"/>
          <p:nvPr/>
        </p:nvSpPr>
        <p:spPr>
          <a:xfrm>
            <a:off x="0" y="5627688"/>
            <a:ext cx="9144000" cy="1230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r-FR" dirty="0">
                <a:solidFill>
                  <a:srgbClr val="00B050"/>
                </a:solidFill>
                <a:latin typeface="Arial" charset="0"/>
                <a:cs typeface="Arial" charset="0"/>
              </a:rPr>
              <a:t>On trace le symétrique de B :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On positionne la réquerre pour que l’axe de la réquerre soit sur la droite (d) et le point B sur le côté dont l’origine est au milieu.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On mesure la distance entre (d) et B ; ici c’est 4,5 cm.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On place le point B’ à 4,5 cm de (d) ET sur la perpendiculaire passant par B (</a:t>
            </a:r>
            <a:r>
              <a:rPr lang="fr-FR" sz="1400" i="1" dirty="0">
                <a:solidFill>
                  <a:srgbClr val="00B050"/>
                </a:solidFill>
                <a:latin typeface="Arial" charset="0"/>
                <a:cs typeface="Arial" charset="0"/>
              </a:rPr>
              <a:t>de l’autre côté de (d)</a:t>
            </a: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).</a:t>
            </a:r>
          </a:p>
        </p:txBody>
      </p:sp>
      <p:sp>
        <p:nvSpPr>
          <p:cNvPr id="2048" name="ZoneTexte 2047">
            <a:extLst>
              <a:ext uri="{FF2B5EF4-FFF2-40B4-BE49-F238E27FC236}">
                <a16:creationId xmlns:a16="http://schemas.microsoft.com/office/drawing/2014/main" id="{3F9A800A-4240-6411-5525-6382B0756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681663"/>
            <a:ext cx="6340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50"/>
                </a:solidFill>
              </a:rPr>
              <a:t>De la même manière, on trace le symétrique de A puis de C.</a:t>
            </a:r>
          </a:p>
        </p:txBody>
      </p: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0A9DE586-B2B5-6A57-94E4-71C79D7F34CD}"/>
              </a:ext>
            </a:extLst>
          </p:cNvPr>
          <p:cNvCxnSpPr/>
          <p:nvPr/>
        </p:nvCxnSpPr>
        <p:spPr>
          <a:xfrm>
            <a:off x="844550" y="3454400"/>
            <a:ext cx="5472113" cy="2133600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AC93FB64-B5E3-FA67-7DD9-775B58B9B59D}"/>
              </a:ext>
            </a:extLst>
          </p:cNvPr>
          <p:cNvCxnSpPr/>
          <p:nvPr/>
        </p:nvCxnSpPr>
        <p:spPr>
          <a:xfrm>
            <a:off x="2563813" y="1701800"/>
            <a:ext cx="3667125" cy="1447800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" name="ZoneTexte 2050">
            <a:extLst>
              <a:ext uri="{FF2B5EF4-FFF2-40B4-BE49-F238E27FC236}">
                <a16:creationId xmlns:a16="http://schemas.microsoft.com/office/drawing/2014/main" id="{02E4A982-9BBC-1FAD-9E12-3D32BA6A4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4986338"/>
            <a:ext cx="30432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On trace [A’B’] puis [B’C’].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Enfin, on complète la figure.</a:t>
            </a:r>
          </a:p>
        </p:txBody>
      </p:sp>
      <p:pic>
        <p:nvPicPr>
          <p:cNvPr id="49" name="Image 48">
            <a:extLst>
              <a:ext uri="{FF2B5EF4-FFF2-40B4-BE49-F238E27FC236}">
                <a16:creationId xmlns:a16="http://schemas.microsoft.com/office/drawing/2014/main" id="{79D8ECDB-7221-83C5-0406-14F1E681BB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74626">
            <a:off x="1046163" y="2147888"/>
            <a:ext cx="614045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88" name="ZoneTexte 1">
            <a:extLst>
              <a:ext uri="{FF2B5EF4-FFF2-40B4-BE49-F238E27FC236}">
                <a16:creationId xmlns:a16="http://schemas.microsoft.com/office/drawing/2014/main" id="{E8DAFC7D-4C42-3BDC-B549-E6C12133BC8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143875" y="754063"/>
            <a:ext cx="17541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/>
              <a:t>© 2016, Hervé LESTIENNE</a:t>
            </a:r>
          </a:p>
        </p:txBody>
      </p:sp>
    </p:spTree>
  </p:cSld>
  <p:clrMapOvr>
    <a:masterClrMapping/>
  </p:clrMapOvr>
  <p:transition spd="slow" advClick="0" advTm="400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6001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1001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1001"/>
                            </p:stCondLst>
                            <p:childTnLst>
                              <p:par>
                                <p:cTn id="2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3001"/>
                            </p:stCondLst>
                            <p:childTnLst>
                              <p:par>
                                <p:cTn id="2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3001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5802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802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802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5802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802"/>
                            </p:stCondLst>
                            <p:childTnLst>
                              <p:par>
                                <p:cTn id="4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802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8803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803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2803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4803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4803"/>
                            </p:stCondLst>
                            <p:childTnLst>
                              <p:par>
                                <p:cTn id="6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46803"/>
                            </p:stCondLst>
                            <p:childTnLst>
                              <p:par>
                                <p:cTn id="7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48803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48803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803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803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1803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2803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/>
      <p:bldP spid="55" grpId="0"/>
      <p:bldP spid="56" grpId="0"/>
      <p:bldP spid="57" grpId="0"/>
      <p:bldP spid="59" grpId="0"/>
      <p:bldP spid="63" grpId="0"/>
      <p:bldP spid="63" grpId="1"/>
      <p:bldP spid="2048" grpId="0" build="allAtOnce"/>
      <p:bldP spid="2051" grpId="0"/>
      <p:bldP spid="205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7C8EC029-800A-F8EA-E972-5F2A39C4B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0"/>
            <a:ext cx="4938713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rgbClr val="660066"/>
                </a:solidFill>
              </a:rPr>
              <a:t>Symétrie centrale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/>
              <a:t>Trace le symétrique de la figure noire par rapport au point O.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938E04FB-0876-65A4-83C1-7246CD13469F}"/>
              </a:ext>
            </a:extLst>
          </p:cNvPr>
          <p:cNvCxnSpPr/>
          <p:nvPr/>
        </p:nvCxnSpPr>
        <p:spPr>
          <a:xfrm>
            <a:off x="1017588" y="3581400"/>
            <a:ext cx="17287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3553E38-D915-60D3-049D-68D78B40C177}"/>
              </a:ext>
            </a:extLst>
          </p:cNvPr>
          <p:cNvCxnSpPr/>
          <p:nvPr/>
        </p:nvCxnSpPr>
        <p:spPr>
          <a:xfrm flipV="1">
            <a:off x="2746375" y="1852613"/>
            <a:ext cx="0" cy="17287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6D6C983D-50E3-77C8-D990-F02FC994F117}"/>
              </a:ext>
            </a:extLst>
          </p:cNvPr>
          <p:cNvCxnSpPr/>
          <p:nvPr/>
        </p:nvCxnSpPr>
        <p:spPr>
          <a:xfrm>
            <a:off x="1017588" y="1852613"/>
            <a:ext cx="17287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6F8AA89-A452-1F4F-70FE-3F6A44F2C312}"/>
              </a:ext>
            </a:extLst>
          </p:cNvPr>
          <p:cNvCxnSpPr/>
          <p:nvPr/>
        </p:nvCxnSpPr>
        <p:spPr>
          <a:xfrm flipV="1">
            <a:off x="1017588" y="1852613"/>
            <a:ext cx="0" cy="17287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B981CB47-8375-D8B7-83A3-933B0E738939}"/>
              </a:ext>
            </a:extLst>
          </p:cNvPr>
          <p:cNvCxnSpPr/>
          <p:nvPr/>
        </p:nvCxnSpPr>
        <p:spPr>
          <a:xfrm flipH="1">
            <a:off x="1017588" y="1852613"/>
            <a:ext cx="1728787" cy="17287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4B3D612B-CEC3-1BD7-221B-BD1F46705E12}"/>
              </a:ext>
            </a:extLst>
          </p:cNvPr>
          <p:cNvCxnSpPr/>
          <p:nvPr/>
        </p:nvCxnSpPr>
        <p:spPr>
          <a:xfrm flipH="1" flipV="1">
            <a:off x="1017588" y="1852613"/>
            <a:ext cx="865187" cy="865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>
            <a:extLst>
              <a:ext uri="{FF2B5EF4-FFF2-40B4-BE49-F238E27FC236}">
                <a16:creationId xmlns:a16="http://schemas.microsoft.com/office/drawing/2014/main" id="{87C799A4-3945-9BAF-6BA6-73EE5C6B28D2}"/>
              </a:ext>
            </a:extLst>
          </p:cNvPr>
          <p:cNvSpPr/>
          <p:nvPr/>
        </p:nvSpPr>
        <p:spPr>
          <a:xfrm>
            <a:off x="1090613" y="989013"/>
            <a:ext cx="1655762" cy="1584325"/>
          </a:xfrm>
          <a:prstGeom prst="arc">
            <a:avLst>
              <a:gd name="adj1" fmla="val 16135040"/>
              <a:gd name="adj2" fmla="val 23303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1AD73DEC-A658-0C5A-57A6-CBA59993DD8F}"/>
              </a:ext>
            </a:extLst>
          </p:cNvPr>
          <p:cNvSpPr/>
          <p:nvPr/>
        </p:nvSpPr>
        <p:spPr>
          <a:xfrm>
            <a:off x="1017588" y="989013"/>
            <a:ext cx="1800225" cy="1655762"/>
          </a:xfrm>
          <a:prstGeom prst="arc">
            <a:avLst>
              <a:gd name="adj1" fmla="val 10600261"/>
              <a:gd name="adj2" fmla="val 1618995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3083" name="ZoneTexte 26">
            <a:extLst>
              <a:ext uri="{FF2B5EF4-FFF2-40B4-BE49-F238E27FC236}">
                <a16:creationId xmlns:a16="http://schemas.microsoft.com/office/drawing/2014/main" id="{397644E0-FE37-0FEC-1F80-2639D6CF5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500" y="3446463"/>
            <a:ext cx="338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</a:t>
            </a:r>
          </a:p>
        </p:txBody>
      </p:sp>
      <p:sp>
        <p:nvSpPr>
          <p:cNvPr id="3084" name="ZoneTexte 29">
            <a:extLst>
              <a:ext uri="{FF2B5EF4-FFF2-40B4-BE49-F238E27FC236}">
                <a16:creationId xmlns:a16="http://schemas.microsoft.com/office/drawing/2014/main" id="{BD631B2E-1762-7948-1478-A05E20430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900" y="3548063"/>
            <a:ext cx="338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B</a:t>
            </a:r>
          </a:p>
        </p:txBody>
      </p:sp>
      <p:sp>
        <p:nvSpPr>
          <p:cNvPr id="3085" name="ZoneTexte 30">
            <a:extLst>
              <a:ext uri="{FF2B5EF4-FFF2-40B4-BE49-F238E27FC236}">
                <a16:creationId xmlns:a16="http://schemas.microsoft.com/office/drawing/2014/main" id="{D8E08C37-FD7A-7572-A3F5-216E05D92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8" y="1524000"/>
            <a:ext cx="352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C</a:t>
            </a:r>
          </a:p>
        </p:txBody>
      </p:sp>
      <p:sp>
        <p:nvSpPr>
          <p:cNvPr id="3086" name="ZoneTexte 31">
            <a:extLst>
              <a:ext uri="{FF2B5EF4-FFF2-40B4-BE49-F238E27FC236}">
                <a16:creationId xmlns:a16="http://schemas.microsoft.com/office/drawing/2014/main" id="{F12198C0-B89A-B334-15AB-38D6C0C46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" y="1541463"/>
            <a:ext cx="350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</a:t>
            </a:r>
          </a:p>
        </p:txBody>
      </p:sp>
      <p:sp>
        <p:nvSpPr>
          <p:cNvPr id="3087" name="ZoneTexte 32">
            <a:extLst>
              <a:ext uri="{FF2B5EF4-FFF2-40B4-BE49-F238E27FC236}">
                <a16:creationId xmlns:a16="http://schemas.microsoft.com/office/drawing/2014/main" id="{D93FCCD5-0542-1C7E-21BD-05D71EC81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9438" y="2633663"/>
            <a:ext cx="377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M</a:t>
            </a:r>
          </a:p>
        </p:txBody>
      </p:sp>
      <p:sp>
        <p:nvSpPr>
          <p:cNvPr id="3088" name="ZoneTexte 33">
            <a:extLst>
              <a:ext uri="{FF2B5EF4-FFF2-40B4-BE49-F238E27FC236}">
                <a16:creationId xmlns:a16="http://schemas.microsoft.com/office/drawing/2014/main" id="{0DC69424-A20C-B69E-67CC-601F8A9DE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1371600"/>
            <a:ext cx="352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x</a:t>
            </a:r>
          </a:p>
        </p:txBody>
      </p:sp>
      <p:sp>
        <p:nvSpPr>
          <p:cNvPr id="3089" name="ZoneTexte 33">
            <a:extLst>
              <a:ext uri="{FF2B5EF4-FFF2-40B4-BE49-F238E27FC236}">
                <a16:creationId xmlns:a16="http://schemas.microsoft.com/office/drawing/2014/main" id="{93CDDF9A-E6F4-C1C2-3F6D-E9F0554A49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5913" y="2582863"/>
            <a:ext cx="36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F0"/>
                </a:solidFill>
              </a:rPr>
              <a:t>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F0"/>
                </a:solidFill>
              </a:rPr>
              <a:t>x</a:t>
            </a: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8E3C8623-9019-3476-4B9F-BAA6F987B011}"/>
              </a:ext>
            </a:extLst>
          </p:cNvPr>
          <p:cNvCxnSpPr/>
          <p:nvPr/>
        </p:nvCxnSpPr>
        <p:spPr>
          <a:xfrm flipV="1">
            <a:off x="7496175" y="2555875"/>
            <a:ext cx="0" cy="17287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781AE983-B59C-EBEE-84F6-1EE3D5DF1010}"/>
              </a:ext>
            </a:extLst>
          </p:cNvPr>
          <p:cNvCxnSpPr/>
          <p:nvPr/>
        </p:nvCxnSpPr>
        <p:spPr>
          <a:xfrm flipV="1">
            <a:off x="5794375" y="2546350"/>
            <a:ext cx="0" cy="17287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BA7A894-45A7-E395-EF10-0769B00086D3}"/>
              </a:ext>
            </a:extLst>
          </p:cNvPr>
          <p:cNvCxnSpPr/>
          <p:nvPr/>
        </p:nvCxnSpPr>
        <p:spPr>
          <a:xfrm flipH="1" flipV="1">
            <a:off x="5799138" y="2547938"/>
            <a:ext cx="1693862" cy="1746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43CF540F-82C0-259A-CC4F-50CEEAE8D9BA}"/>
              </a:ext>
            </a:extLst>
          </p:cNvPr>
          <p:cNvCxnSpPr/>
          <p:nvPr/>
        </p:nvCxnSpPr>
        <p:spPr>
          <a:xfrm flipH="1" flipV="1">
            <a:off x="5773738" y="4259263"/>
            <a:ext cx="1693862" cy="158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744F2CF8-745D-5399-0820-E340B250FB4F}"/>
              </a:ext>
            </a:extLst>
          </p:cNvPr>
          <p:cNvCxnSpPr/>
          <p:nvPr/>
        </p:nvCxnSpPr>
        <p:spPr>
          <a:xfrm flipH="1">
            <a:off x="5791200" y="2582863"/>
            <a:ext cx="1693863" cy="1676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070D6EA0-DB02-5F79-CE25-92AA996CD61E}"/>
              </a:ext>
            </a:extLst>
          </p:cNvPr>
          <p:cNvCxnSpPr/>
          <p:nvPr/>
        </p:nvCxnSpPr>
        <p:spPr>
          <a:xfrm flipH="1" flipV="1">
            <a:off x="6611938" y="3421063"/>
            <a:ext cx="873125" cy="84613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3">
            <a:extLst>
              <a:ext uri="{FF2B5EF4-FFF2-40B4-BE49-F238E27FC236}">
                <a16:creationId xmlns:a16="http://schemas.microsoft.com/office/drawing/2014/main" id="{62616C70-6BA9-1821-FB35-4B0E4B261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2713" y="3802063"/>
            <a:ext cx="4016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N’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32" name="Arc 31">
            <a:extLst>
              <a:ext uri="{FF2B5EF4-FFF2-40B4-BE49-F238E27FC236}">
                <a16:creationId xmlns:a16="http://schemas.microsoft.com/office/drawing/2014/main" id="{47A3E403-B88C-8AE8-8959-870ADA426445}"/>
              </a:ext>
            </a:extLst>
          </p:cNvPr>
          <p:cNvSpPr/>
          <p:nvPr/>
        </p:nvSpPr>
        <p:spPr>
          <a:xfrm rot="10800000">
            <a:off x="5781675" y="3546475"/>
            <a:ext cx="1655763" cy="1584325"/>
          </a:xfrm>
          <a:prstGeom prst="arc">
            <a:avLst>
              <a:gd name="adj1" fmla="val 16135040"/>
              <a:gd name="adj2" fmla="val 233037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id="{9C3A7BE8-9C71-EEAA-3006-9CFD0EDD2A88}"/>
              </a:ext>
            </a:extLst>
          </p:cNvPr>
          <p:cNvSpPr/>
          <p:nvPr/>
        </p:nvSpPr>
        <p:spPr>
          <a:xfrm rot="10800000">
            <a:off x="5708650" y="3478213"/>
            <a:ext cx="1800225" cy="1655762"/>
          </a:xfrm>
          <a:prstGeom prst="arc">
            <a:avLst>
              <a:gd name="adj1" fmla="val 10600261"/>
              <a:gd name="adj2" fmla="val 1618995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35" name="ZoneTexte 26">
            <a:extLst>
              <a:ext uri="{FF2B5EF4-FFF2-40B4-BE49-F238E27FC236}">
                <a16:creationId xmlns:a16="http://schemas.microsoft.com/office/drawing/2014/main" id="{3DD3D734-E8D6-4E07-F03A-1E0053999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8238" y="2260600"/>
            <a:ext cx="373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A’</a:t>
            </a:r>
            <a:endParaRPr lang="fr-FR" altLang="fr-FR" sz="180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F1584AA-3B73-ADD1-2DB9-5667F8DC9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1000" y="2305050"/>
            <a:ext cx="390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B’</a:t>
            </a:r>
            <a:endParaRPr lang="fr-FR" altLang="fr-FR" sz="18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DAC9F87-1C03-5FD2-B580-E005CFE36E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00" y="4225925"/>
            <a:ext cx="403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C’</a:t>
            </a:r>
            <a:endParaRPr lang="fr-FR" altLang="fr-FR" sz="1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0837ADF-6DC5-6CE3-B84B-364BA6405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9663" y="4116388"/>
            <a:ext cx="4016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D’</a:t>
            </a:r>
            <a:endParaRPr lang="fr-FR" altLang="fr-FR" sz="18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6AE2159-215F-E893-F349-73DC2785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663" y="307498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M’</a:t>
            </a:r>
            <a:endParaRPr lang="fr-FR" altLang="fr-FR" sz="1800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B6B88C50-3D0A-8DC2-CDCA-D7BA86202D99}"/>
              </a:ext>
            </a:extLst>
          </p:cNvPr>
          <p:cNvSpPr txBox="1"/>
          <p:nvPr/>
        </p:nvSpPr>
        <p:spPr>
          <a:xfrm>
            <a:off x="0" y="5416550"/>
            <a:ext cx="9144000" cy="1014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fr-FR" dirty="0">
                <a:solidFill>
                  <a:srgbClr val="00B050"/>
                </a:solidFill>
                <a:latin typeface="Arial" charset="0"/>
                <a:cs typeface="Arial" charset="0"/>
              </a:rPr>
              <a:t>On trace le symétrique de B :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On positionne la réquerre pour que le « 0 » des gradations soit sur le centre de symétrie (ici, c’est le point O).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On mesure la distance entre B et O ; ici c’est 5,5 cm.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On place le point B’ pour que O soit le milieu de [BB’].</a:t>
            </a:r>
          </a:p>
        </p:txBody>
      </p: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CFB62942-424C-63EB-C4FE-97496D4BB1BF}"/>
              </a:ext>
            </a:extLst>
          </p:cNvPr>
          <p:cNvCxnSpPr/>
          <p:nvPr/>
        </p:nvCxnSpPr>
        <p:spPr>
          <a:xfrm flipV="1">
            <a:off x="2759075" y="2555875"/>
            <a:ext cx="3067050" cy="1003300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>
            <a:extLst>
              <a:ext uri="{FF2B5EF4-FFF2-40B4-BE49-F238E27FC236}">
                <a16:creationId xmlns:a16="http://schemas.microsoft.com/office/drawing/2014/main" id="{C1290C28-028C-774E-5D7B-060F58E3C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7300"/>
            <a:ext cx="7096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50"/>
                </a:solidFill>
              </a:rPr>
              <a:t>De la même manière, on trace ensuite les symétriques de C et de A.</a:t>
            </a: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2FA153F9-4BAB-910B-8595-F8B252B96977}"/>
              </a:ext>
            </a:extLst>
          </p:cNvPr>
          <p:cNvCxnSpPr/>
          <p:nvPr/>
        </p:nvCxnSpPr>
        <p:spPr>
          <a:xfrm>
            <a:off x="2743200" y="1858963"/>
            <a:ext cx="3040063" cy="2416175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ED5B7E5C-917B-B7F5-5843-2A220C45AA60}"/>
              </a:ext>
            </a:extLst>
          </p:cNvPr>
          <p:cNvCxnSpPr/>
          <p:nvPr/>
        </p:nvCxnSpPr>
        <p:spPr>
          <a:xfrm flipV="1">
            <a:off x="1057275" y="2568575"/>
            <a:ext cx="6448425" cy="984250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ZoneTexte 55">
            <a:extLst>
              <a:ext uri="{FF2B5EF4-FFF2-40B4-BE49-F238E27FC236}">
                <a16:creationId xmlns:a16="http://schemas.microsoft.com/office/drawing/2014/main" id="{DE5EAFDB-08E8-489B-F276-A644C0DD7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938" y="4605338"/>
            <a:ext cx="30432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On trace [A’B’] puis [B’C’].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Enfin, on complète la figure.</a:t>
            </a:r>
          </a:p>
        </p:txBody>
      </p:sp>
      <p:pic>
        <p:nvPicPr>
          <p:cNvPr id="41" name="Image 40">
            <a:extLst>
              <a:ext uri="{FF2B5EF4-FFF2-40B4-BE49-F238E27FC236}">
                <a16:creationId xmlns:a16="http://schemas.microsoft.com/office/drawing/2014/main" id="{34BF0598-C2D3-8DCA-BE20-E3D7D9A29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2696">
            <a:off x="923925" y="1292225"/>
            <a:ext cx="614045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11" name="ZoneTexte 43">
            <a:extLst>
              <a:ext uri="{FF2B5EF4-FFF2-40B4-BE49-F238E27FC236}">
                <a16:creationId xmlns:a16="http://schemas.microsoft.com/office/drawing/2014/main" id="{879639C4-E176-2F82-211E-2C97D63FEF2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143875" y="754063"/>
            <a:ext cx="17541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/>
              <a:t>© 2016, Hervé LESTIENNE</a:t>
            </a:r>
          </a:p>
        </p:txBody>
      </p:sp>
    </p:spTree>
  </p:cSld>
  <p:clrMapOvr>
    <a:masterClrMapping/>
  </p:clrMapOvr>
  <p:transition spd="slow" advClick="0" advTm="400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2401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7401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7401"/>
                            </p:stCondLst>
                            <p:childTnLst>
                              <p:par>
                                <p:cTn id="1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8401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9401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2402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7402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7402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2402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2402"/>
                            </p:stCondLst>
                            <p:childTnLst>
                              <p:par>
                                <p:cTn id="4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2402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32402"/>
                            </p:stCondLst>
                            <p:childTnLst>
                              <p:par>
                                <p:cTn id="5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4402"/>
                            </p:stCondLst>
                            <p:childTnLst>
                              <p:par>
                                <p:cTn id="5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6402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38402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38402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40402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2402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2402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4402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44402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45402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46402"/>
                            </p:stCondLst>
                            <p:childTnLst>
                              <p:par>
                                <p:cTn id="91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5" grpId="0"/>
      <p:bldP spid="29" grpId="0"/>
      <p:bldP spid="37" grpId="0"/>
      <p:bldP spid="38" grpId="0"/>
      <p:bldP spid="39" grpId="0"/>
      <p:bldP spid="40" grpId="0"/>
      <p:bldP spid="40" grpId="1"/>
      <p:bldP spid="43" grpId="0" build="allAtOnce"/>
      <p:bldP spid="56" grpId="0"/>
      <p:bldP spid="5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45836C9B-AEAD-F093-47A5-1E0E5F805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25400"/>
            <a:ext cx="5562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>
                <a:solidFill>
                  <a:srgbClr val="660066"/>
                </a:solidFill>
              </a:rPr>
              <a:t>Translation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400"/>
              <a:t>Trace l’image de la figure noire par la translation qui envoie V sur W.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435824EF-6C4C-9501-F609-CCACE51B5231}"/>
              </a:ext>
            </a:extLst>
          </p:cNvPr>
          <p:cNvCxnSpPr/>
          <p:nvPr/>
        </p:nvCxnSpPr>
        <p:spPr>
          <a:xfrm>
            <a:off x="2941638" y="4648200"/>
            <a:ext cx="17287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0D2CBB66-90E5-52E4-F0DF-823E677581F3}"/>
              </a:ext>
            </a:extLst>
          </p:cNvPr>
          <p:cNvCxnSpPr/>
          <p:nvPr/>
        </p:nvCxnSpPr>
        <p:spPr>
          <a:xfrm flipV="1">
            <a:off x="4670425" y="2919413"/>
            <a:ext cx="0" cy="17287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9619C9FF-D142-9CC1-C4D0-785E5334ED52}"/>
              </a:ext>
            </a:extLst>
          </p:cNvPr>
          <p:cNvCxnSpPr/>
          <p:nvPr/>
        </p:nvCxnSpPr>
        <p:spPr>
          <a:xfrm>
            <a:off x="2941638" y="2919413"/>
            <a:ext cx="172878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FDF10E0-D347-53BD-2D41-9A6450C9898D}"/>
              </a:ext>
            </a:extLst>
          </p:cNvPr>
          <p:cNvCxnSpPr/>
          <p:nvPr/>
        </p:nvCxnSpPr>
        <p:spPr>
          <a:xfrm flipV="1">
            <a:off x="2941638" y="2919413"/>
            <a:ext cx="0" cy="17287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547343CE-020F-2237-E9B8-CD6D5B26801F}"/>
              </a:ext>
            </a:extLst>
          </p:cNvPr>
          <p:cNvCxnSpPr/>
          <p:nvPr/>
        </p:nvCxnSpPr>
        <p:spPr>
          <a:xfrm flipH="1">
            <a:off x="2941638" y="2919413"/>
            <a:ext cx="1728787" cy="17287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AFEFF071-B95B-EFEE-E218-D341609BAE9D}"/>
              </a:ext>
            </a:extLst>
          </p:cNvPr>
          <p:cNvCxnSpPr/>
          <p:nvPr/>
        </p:nvCxnSpPr>
        <p:spPr>
          <a:xfrm flipH="1" flipV="1">
            <a:off x="2941638" y="2919413"/>
            <a:ext cx="865187" cy="8651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>
            <a:extLst>
              <a:ext uri="{FF2B5EF4-FFF2-40B4-BE49-F238E27FC236}">
                <a16:creationId xmlns:a16="http://schemas.microsoft.com/office/drawing/2014/main" id="{355016A0-2DD0-F399-24A5-07AF42ECB15D}"/>
              </a:ext>
            </a:extLst>
          </p:cNvPr>
          <p:cNvSpPr/>
          <p:nvPr/>
        </p:nvSpPr>
        <p:spPr>
          <a:xfrm>
            <a:off x="3014663" y="2055813"/>
            <a:ext cx="1655762" cy="1584325"/>
          </a:xfrm>
          <a:prstGeom prst="arc">
            <a:avLst>
              <a:gd name="adj1" fmla="val 16135040"/>
              <a:gd name="adj2" fmla="val 23303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D8F2F27A-8AB3-7DE6-0452-594EB5118442}"/>
              </a:ext>
            </a:extLst>
          </p:cNvPr>
          <p:cNvSpPr/>
          <p:nvPr/>
        </p:nvSpPr>
        <p:spPr>
          <a:xfrm>
            <a:off x="2941638" y="2055813"/>
            <a:ext cx="1800225" cy="1655762"/>
          </a:xfrm>
          <a:prstGeom prst="arc">
            <a:avLst>
              <a:gd name="adj1" fmla="val 10600261"/>
              <a:gd name="adj2" fmla="val 16189954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107" name="ZoneTexte 26">
            <a:extLst>
              <a:ext uri="{FF2B5EF4-FFF2-40B4-BE49-F238E27FC236}">
                <a16:creationId xmlns:a16="http://schemas.microsoft.com/office/drawing/2014/main" id="{4D9C0CAE-D864-7A77-D82A-4EA8A5A53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550" y="4513263"/>
            <a:ext cx="338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</a:t>
            </a:r>
          </a:p>
        </p:txBody>
      </p:sp>
      <p:sp>
        <p:nvSpPr>
          <p:cNvPr id="4108" name="ZoneTexte 29">
            <a:extLst>
              <a:ext uri="{FF2B5EF4-FFF2-40B4-BE49-F238E27FC236}">
                <a16:creationId xmlns:a16="http://schemas.microsoft.com/office/drawing/2014/main" id="{17ECCCE2-219A-BD37-0B7D-D3749F7E3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9950" y="4614863"/>
            <a:ext cx="338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B</a:t>
            </a:r>
          </a:p>
        </p:txBody>
      </p:sp>
      <p:sp>
        <p:nvSpPr>
          <p:cNvPr id="4109" name="ZoneTexte 30">
            <a:extLst>
              <a:ext uri="{FF2B5EF4-FFF2-40B4-BE49-F238E27FC236}">
                <a16:creationId xmlns:a16="http://schemas.microsoft.com/office/drawing/2014/main" id="{A738B13B-B9FC-7B1D-1A59-EFAED91EF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488" y="2590800"/>
            <a:ext cx="352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C</a:t>
            </a:r>
          </a:p>
        </p:txBody>
      </p:sp>
      <p:sp>
        <p:nvSpPr>
          <p:cNvPr id="4110" name="ZoneTexte 31">
            <a:extLst>
              <a:ext uri="{FF2B5EF4-FFF2-40B4-BE49-F238E27FC236}">
                <a16:creationId xmlns:a16="http://schemas.microsoft.com/office/drawing/2014/main" id="{60970948-14C6-2CFC-B688-90C91C9C9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7150" y="2608263"/>
            <a:ext cx="350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</a:t>
            </a:r>
          </a:p>
        </p:txBody>
      </p:sp>
      <p:sp>
        <p:nvSpPr>
          <p:cNvPr id="4111" name="ZoneTexte 32">
            <a:extLst>
              <a:ext uri="{FF2B5EF4-FFF2-40B4-BE49-F238E27FC236}">
                <a16:creationId xmlns:a16="http://schemas.microsoft.com/office/drawing/2014/main" id="{F43AE145-A926-31E9-9B33-F937EB4C16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3488" y="3700463"/>
            <a:ext cx="377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M</a:t>
            </a:r>
          </a:p>
        </p:txBody>
      </p:sp>
      <p:sp>
        <p:nvSpPr>
          <p:cNvPr id="4112" name="ZoneTexte 33">
            <a:extLst>
              <a:ext uri="{FF2B5EF4-FFF2-40B4-BE49-F238E27FC236}">
                <a16:creationId xmlns:a16="http://schemas.microsoft.com/office/drawing/2014/main" id="{5628477F-4BE0-8988-1C7F-09A4DA188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0300" y="2438400"/>
            <a:ext cx="3524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x</a:t>
            </a: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D8B7E26D-9BDE-809D-6CA3-9ADBB13BE76A}"/>
              </a:ext>
            </a:extLst>
          </p:cNvPr>
          <p:cNvCxnSpPr/>
          <p:nvPr/>
        </p:nvCxnSpPr>
        <p:spPr>
          <a:xfrm flipH="1" flipV="1">
            <a:off x="5095875" y="1019175"/>
            <a:ext cx="3009900" cy="981075"/>
          </a:xfrm>
          <a:prstGeom prst="line">
            <a:avLst/>
          </a:prstGeom>
          <a:ln w="38100">
            <a:solidFill>
              <a:srgbClr val="00B0F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4" name="ZoneTexte 59">
            <a:extLst>
              <a:ext uri="{FF2B5EF4-FFF2-40B4-BE49-F238E27FC236}">
                <a16:creationId xmlns:a16="http://schemas.microsoft.com/office/drawing/2014/main" id="{2425D86B-D5BF-CACF-70A6-62BE3DA51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7925" y="614363"/>
            <a:ext cx="338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F0"/>
                </a:solidFill>
              </a:rPr>
              <a:t>V</a:t>
            </a:r>
          </a:p>
        </p:txBody>
      </p:sp>
      <p:sp>
        <p:nvSpPr>
          <p:cNvPr id="4115" name="ZoneTexte 59">
            <a:extLst>
              <a:ext uri="{FF2B5EF4-FFF2-40B4-BE49-F238E27FC236}">
                <a16:creationId xmlns:a16="http://schemas.microsoft.com/office/drawing/2014/main" id="{C0A0FAB1-F3B2-206E-44FE-156FBEFED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0" y="1671638"/>
            <a:ext cx="403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00B0F0"/>
                </a:solidFill>
              </a:rPr>
              <a:t>W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F82F92D3-5BFF-88D1-3B1D-81F6D777021B}"/>
              </a:ext>
            </a:extLst>
          </p:cNvPr>
          <p:cNvCxnSpPr/>
          <p:nvPr/>
        </p:nvCxnSpPr>
        <p:spPr>
          <a:xfrm>
            <a:off x="5989638" y="5572125"/>
            <a:ext cx="172878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0EAEABAA-D4A0-8EDA-F0FE-D7E559838802}"/>
              </a:ext>
            </a:extLst>
          </p:cNvPr>
          <p:cNvCxnSpPr/>
          <p:nvPr/>
        </p:nvCxnSpPr>
        <p:spPr>
          <a:xfrm flipV="1">
            <a:off x="7718425" y="3843338"/>
            <a:ext cx="0" cy="17287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E352051D-8B6B-3351-DC8E-14791C86F906}"/>
              </a:ext>
            </a:extLst>
          </p:cNvPr>
          <p:cNvCxnSpPr/>
          <p:nvPr/>
        </p:nvCxnSpPr>
        <p:spPr>
          <a:xfrm>
            <a:off x="5989638" y="3843338"/>
            <a:ext cx="172878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17717DCB-9CF9-C445-A799-BA962D556C41}"/>
              </a:ext>
            </a:extLst>
          </p:cNvPr>
          <p:cNvCxnSpPr/>
          <p:nvPr/>
        </p:nvCxnSpPr>
        <p:spPr>
          <a:xfrm flipV="1">
            <a:off x="5989638" y="3843338"/>
            <a:ext cx="0" cy="17287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FB498EDA-01B3-E654-6736-C4C3ABD2F865}"/>
              </a:ext>
            </a:extLst>
          </p:cNvPr>
          <p:cNvCxnSpPr/>
          <p:nvPr/>
        </p:nvCxnSpPr>
        <p:spPr>
          <a:xfrm flipH="1">
            <a:off x="5989638" y="3843338"/>
            <a:ext cx="1728787" cy="17287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4C0E81FC-5AD5-405D-AA1E-95F71888CD14}"/>
              </a:ext>
            </a:extLst>
          </p:cNvPr>
          <p:cNvCxnSpPr/>
          <p:nvPr/>
        </p:nvCxnSpPr>
        <p:spPr>
          <a:xfrm flipH="1" flipV="1">
            <a:off x="5989638" y="3843338"/>
            <a:ext cx="865187" cy="86518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>
            <a:extLst>
              <a:ext uri="{FF2B5EF4-FFF2-40B4-BE49-F238E27FC236}">
                <a16:creationId xmlns:a16="http://schemas.microsoft.com/office/drawing/2014/main" id="{F4CE26EE-AD92-3A01-ABFB-BD4EFBB28222}"/>
              </a:ext>
            </a:extLst>
          </p:cNvPr>
          <p:cNvSpPr/>
          <p:nvPr/>
        </p:nvSpPr>
        <p:spPr>
          <a:xfrm>
            <a:off x="6062663" y="2979738"/>
            <a:ext cx="1655762" cy="1584325"/>
          </a:xfrm>
          <a:prstGeom prst="arc">
            <a:avLst>
              <a:gd name="adj1" fmla="val 16135040"/>
              <a:gd name="adj2" fmla="val 233037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252DF96C-F9D7-F581-2569-7E4E46418CEF}"/>
              </a:ext>
            </a:extLst>
          </p:cNvPr>
          <p:cNvSpPr/>
          <p:nvPr/>
        </p:nvSpPr>
        <p:spPr>
          <a:xfrm>
            <a:off x="5989638" y="2979738"/>
            <a:ext cx="1800225" cy="1655762"/>
          </a:xfrm>
          <a:prstGeom prst="arc">
            <a:avLst>
              <a:gd name="adj1" fmla="val 10600261"/>
              <a:gd name="adj2" fmla="val 16189954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29" name="ZoneTexte 26">
            <a:extLst>
              <a:ext uri="{FF2B5EF4-FFF2-40B4-BE49-F238E27FC236}">
                <a16:creationId xmlns:a16="http://schemas.microsoft.com/office/drawing/2014/main" id="{8AB969E3-9213-2110-B819-B47045FEC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0550" y="5437188"/>
            <a:ext cx="3825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A’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9D925FB-B9FF-40A0-EC9E-C54EBA6C9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7950" y="5538788"/>
            <a:ext cx="390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B’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38CA8F5-30DD-F8DF-E244-49078B849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0488" y="3514725"/>
            <a:ext cx="403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C’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9640F87-B1FE-9631-1AD8-E2E017872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5150" y="3532188"/>
            <a:ext cx="403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D’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0666FCF-69D6-2E37-8CDD-5C0F3C18C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1488" y="4624388"/>
            <a:ext cx="428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M’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2DB7F23E-BCEE-DF12-9982-07C64364E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300" y="3362325"/>
            <a:ext cx="4032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N’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DF188BB-5FA5-2EC3-7484-CA57FFEA54F0}"/>
              </a:ext>
            </a:extLst>
          </p:cNvPr>
          <p:cNvSpPr txBox="1"/>
          <p:nvPr/>
        </p:nvSpPr>
        <p:spPr>
          <a:xfrm>
            <a:off x="66675" y="5695950"/>
            <a:ext cx="4779963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dirty="0">
                <a:solidFill>
                  <a:srgbClr val="00B050"/>
                </a:solidFill>
                <a:latin typeface="Arial" charset="0"/>
                <a:cs typeface="Arial" charset="0"/>
              </a:rPr>
              <a:t>On trace l’image de C :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On trace un arc de cercle de centre C et de rayon VW.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On trace un arc de cercle de centre W et de rayon CV.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400" dirty="0">
                <a:solidFill>
                  <a:srgbClr val="00B050"/>
                </a:solidFill>
                <a:latin typeface="Arial" charset="0"/>
                <a:cs typeface="Arial" charset="0"/>
              </a:rPr>
              <a:t>Ils se coupent en C’.</a:t>
            </a:r>
          </a:p>
        </p:txBody>
      </p: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43B722CD-618F-77EA-4D04-5F5CF6D5D502}"/>
              </a:ext>
            </a:extLst>
          </p:cNvPr>
          <p:cNvCxnSpPr/>
          <p:nvPr/>
        </p:nvCxnSpPr>
        <p:spPr>
          <a:xfrm flipH="1">
            <a:off x="4667250" y="1025525"/>
            <a:ext cx="431800" cy="1917700"/>
          </a:xfrm>
          <a:prstGeom prst="line">
            <a:avLst/>
          </a:prstGeom>
          <a:ln w="63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c 16">
            <a:extLst>
              <a:ext uri="{FF2B5EF4-FFF2-40B4-BE49-F238E27FC236}">
                <a16:creationId xmlns:a16="http://schemas.microsoft.com/office/drawing/2014/main" id="{DC7FED3A-CCC8-9F9F-9191-487AF867C7B3}"/>
              </a:ext>
            </a:extLst>
          </p:cNvPr>
          <p:cNvSpPr/>
          <p:nvPr/>
        </p:nvSpPr>
        <p:spPr>
          <a:xfrm rot="1910904">
            <a:off x="7288213" y="3382963"/>
            <a:ext cx="461962" cy="744537"/>
          </a:xfrm>
          <a:prstGeom prst="arc">
            <a:avLst>
              <a:gd name="adj1" fmla="val 18089303"/>
              <a:gd name="adj2" fmla="val 3227764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id="{ACDDE92B-F8F2-A5B8-5F00-74EBC0987E73}"/>
              </a:ext>
            </a:extLst>
          </p:cNvPr>
          <p:cNvSpPr/>
          <p:nvPr/>
        </p:nvSpPr>
        <p:spPr>
          <a:xfrm rot="7471602">
            <a:off x="7568407" y="3272631"/>
            <a:ext cx="461962" cy="746125"/>
          </a:xfrm>
          <a:prstGeom prst="arc">
            <a:avLst>
              <a:gd name="adj1" fmla="val 18089303"/>
              <a:gd name="adj2" fmla="val 3227764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5292A63-2E85-84DE-7D1D-C2715F048864}"/>
              </a:ext>
            </a:extLst>
          </p:cNvPr>
          <p:cNvCxnSpPr/>
          <p:nvPr/>
        </p:nvCxnSpPr>
        <p:spPr>
          <a:xfrm flipH="1">
            <a:off x="7696200" y="2008188"/>
            <a:ext cx="400050" cy="1885950"/>
          </a:xfrm>
          <a:prstGeom prst="line">
            <a:avLst/>
          </a:prstGeom>
          <a:ln w="63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57D80114-D105-9968-1106-83CBBB10E9AF}"/>
              </a:ext>
            </a:extLst>
          </p:cNvPr>
          <p:cNvCxnSpPr/>
          <p:nvPr/>
        </p:nvCxnSpPr>
        <p:spPr>
          <a:xfrm>
            <a:off x="4681538" y="2914650"/>
            <a:ext cx="3019425" cy="938213"/>
          </a:xfrm>
          <a:prstGeom prst="line">
            <a:avLst/>
          </a:prstGeom>
          <a:ln w="63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F0927B34-0AEB-5B46-4966-46E843DEF8B6}"/>
              </a:ext>
            </a:extLst>
          </p:cNvPr>
          <p:cNvSpPr txBox="1"/>
          <p:nvPr/>
        </p:nvSpPr>
        <p:spPr>
          <a:xfrm>
            <a:off x="100013" y="5678488"/>
            <a:ext cx="4779962" cy="101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r-FR" dirty="0">
                <a:solidFill>
                  <a:srgbClr val="FF00FF"/>
                </a:solidFill>
                <a:latin typeface="Arial" charset="0"/>
                <a:cs typeface="Arial" charset="0"/>
              </a:rPr>
              <a:t>On trace l’image de B :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400" dirty="0">
                <a:solidFill>
                  <a:srgbClr val="FF00FF"/>
                </a:solidFill>
                <a:latin typeface="Arial" charset="0"/>
                <a:cs typeface="Arial" charset="0"/>
              </a:rPr>
              <a:t>On trace un arc de cercle de centre B et de rayon VW.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400" dirty="0">
                <a:solidFill>
                  <a:srgbClr val="FF00FF"/>
                </a:solidFill>
                <a:latin typeface="Arial" charset="0"/>
                <a:cs typeface="Arial" charset="0"/>
              </a:rPr>
              <a:t>On trace un arc de cercle de centre W et de rayon BV.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  <a:defRPr/>
            </a:pPr>
            <a:r>
              <a:rPr lang="fr-FR" sz="1400" dirty="0">
                <a:solidFill>
                  <a:srgbClr val="FF00FF"/>
                </a:solidFill>
                <a:latin typeface="Arial" charset="0"/>
                <a:cs typeface="Arial" charset="0"/>
              </a:rPr>
              <a:t>Ils se coupent en B’.</a:t>
            </a: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FCCE335C-A198-AB6E-BE3C-95A72B538419}"/>
              </a:ext>
            </a:extLst>
          </p:cNvPr>
          <p:cNvCxnSpPr/>
          <p:nvPr/>
        </p:nvCxnSpPr>
        <p:spPr>
          <a:xfrm flipH="1">
            <a:off x="4691063" y="1033463"/>
            <a:ext cx="423862" cy="3606800"/>
          </a:xfrm>
          <a:prstGeom prst="line">
            <a:avLst/>
          </a:prstGeom>
          <a:ln w="6350">
            <a:solidFill>
              <a:srgbClr val="FF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Arc 55">
            <a:extLst>
              <a:ext uri="{FF2B5EF4-FFF2-40B4-BE49-F238E27FC236}">
                <a16:creationId xmlns:a16="http://schemas.microsoft.com/office/drawing/2014/main" id="{28D9C8C5-6CBC-A281-ECBB-81A3954C2D81}"/>
              </a:ext>
            </a:extLst>
          </p:cNvPr>
          <p:cNvSpPr/>
          <p:nvPr/>
        </p:nvSpPr>
        <p:spPr>
          <a:xfrm rot="1910904">
            <a:off x="7305675" y="5092700"/>
            <a:ext cx="460375" cy="744538"/>
          </a:xfrm>
          <a:prstGeom prst="arc">
            <a:avLst>
              <a:gd name="adj1" fmla="val 18089303"/>
              <a:gd name="adj2" fmla="val 3227764"/>
            </a:avLst>
          </a:prstGeom>
          <a:ln w="254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57" name="Arc 56">
            <a:extLst>
              <a:ext uri="{FF2B5EF4-FFF2-40B4-BE49-F238E27FC236}">
                <a16:creationId xmlns:a16="http://schemas.microsoft.com/office/drawing/2014/main" id="{2FADA277-68A9-AD7E-54BC-C7A132CB46DD}"/>
              </a:ext>
            </a:extLst>
          </p:cNvPr>
          <p:cNvSpPr/>
          <p:nvPr/>
        </p:nvSpPr>
        <p:spPr>
          <a:xfrm rot="6555895">
            <a:off x="7560469" y="4966494"/>
            <a:ext cx="460375" cy="744537"/>
          </a:xfrm>
          <a:prstGeom prst="arc">
            <a:avLst>
              <a:gd name="adj1" fmla="val 18089303"/>
              <a:gd name="adj2" fmla="val 3227764"/>
            </a:avLst>
          </a:prstGeom>
          <a:ln w="254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C499FFAD-67E4-8F9B-838C-A62FADC5E629}"/>
              </a:ext>
            </a:extLst>
          </p:cNvPr>
          <p:cNvCxnSpPr/>
          <p:nvPr/>
        </p:nvCxnSpPr>
        <p:spPr>
          <a:xfrm flipH="1">
            <a:off x="7713663" y="2024063"/>
            <a:ext cx="371475" cy="3495675"/>
          </a:xfrm>
          <a:prstGeom prst="line">
            <a:avLst/>
          </a:prstGeom>
          <a:ln w="6350">
            <a:solidFill>
              <a:srgbClr val="FF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D8017F7C-C46C-5FFE-DD71-36C30C64948A}"/>
              </a:ext>
            </a:extLst>
          </p:cNvPr>
          <p:cNvCxnSpPr/>
          <p:nvPr/>
        </p:nvCxnSpPr>
        <p:spPr>
          <a:xfrm>
            <a:off x="4691063" y="4630738"/>
            <a:ext cx="2997200" cy="923925"/>
          </a:xfrm>
          <a:prstGeom prst="line">
            <a:avLst/>
          </a:prstGeom>
          <a:ln w="6350">
            <a:solidFill>
              <a:srgbClr val="FF00F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>
            <a:extLst>
              <a:ext uri="{FF2B5EF4-FFF2-40B4-BE49-F238E27FC236}">
                <a16:creationId xmlns:a16="http://schemas.microsoft.com/office/drawing/2014/main" id="{A15CB2AE-364D-FB4E-4AAF-9A79D9F369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4986338"/>
            <a:ext cx="30432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On trace [B’C’].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solidFill>
                  <a:srgbClr val="FF0000"/>
                </a:solidFill>
              </a:rPr>
              <a:t>Enfin, on complète la figure.</a:t>
            </a:r>
          </a:p>
        </p:txBody>
      </p:sp>
      <p:sp>
        <p:nvSpPr>
          <p:cNvPr id="4143" name="ZoneTexte 46">
            <a:extLst>
              <a:ext uri="{FF2B5EF4-FFF2-40B4-BE49-F238E27FC236}">
                <a16:creationId xmlns:a16="http://schemas.microsoft.com/office/drawing/2014/main" id="{EFA04DBF-5ECA-2725-E0D8-DDB1F57A62C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8143875" y="754063"/>
            <a:ext cx="17541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000"/>
              <a:t>© 2016, Hervé LESTIENNE</a:t>
            </a:r>
          </a:p>
        </p:txBody>
      </p:sp>
    </p:spTree>
  </p:cSld>
  <p:clrMapOvr>
    <a:masterClrMapping/>
  </p:clrMapOvr>
  <p:transition spd="slow" advClick="0" advTm="400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7801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2801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4801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6801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6801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8801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801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801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8602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3602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602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7602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2602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47602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7602"/>
                            </p:stCondLst>
                            <p:childTnLst>
                              <p:par>
                                <p:cTn id="6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47602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49803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1803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3803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3803"/>
                            </p:stCondLst>
                            <p:childTnLst>
                              <p:par>
                                <p:cTn id="7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5803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5803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7803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9803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9803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61803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61803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63803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65803"/>
                            </p:stCondLst>
                            <p:childTnLst>
                              <p:par>
                                <p:cTn id="110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iterate type="wd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3" grpId="0"/>
      <p:bldP spid="34" grpId="0"/>
      <p:bldP spid="2" grpId="0"/>
      <p:bldP spid="2" grpId="1"/>
      <p:bldP spid="51" grpId="0"/>
      <p:bldP spid="51" grpId="1"/>
      <p:bldP spid="64" grpId="0"/>
      <p:bldP spid="64" grpId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929</TotalTime>
  <Words>429</Words>
  <Application>Microsoft Office PowerPoint</Application>
  <PresentationFormat>Affichage à l'écran (4:3)</PresentationFormat>
  <Paragraphs>80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Aptos</vt:lpstr>
      <vt:lpstr>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Hervé Lestienne</dc:creator>
  <cp:lastModifiedBy>Hervé LESTIENNE</cp:lastModifiedBy>
  <cp:revision>111</cp:revision>
  <dcterms:created xsi:type="dcterms:W3CDTF">2016-11-22T16:38:10Z</dcterms:created>
  <dcterms:modified xsi:type="dcterms:W3CDTF">2025-09-21T16:07:40Z</dcterms:modified>
</cp:coreProperties>
</file>